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theme/themeOverride1.xml" ContentType="application/vnd.openxmlformats-officedocument.themeOverride+xml"/>
  <Override PartName="/ppt/charts/chart4.xml" ContentType="application/vnd.openxmlformats-officedocument.drawingml.chart+xml"/>
  <Override PartName="/ppt/theme/themeOverride2.xml" ContentType="application/vnd.openxmlformats-officedocument.themeOverride+xml"/>
  <Override PartName="/ppt/charts/chart5.xml" ContentType="application/vnd.openxmlformats-officedocument.drawingml.chart+xml"/>
  <Override PartName="/ppt/theme/themeOverride3.xml" ContentType="application/vnd.openxmlformats-officedocument.themeOverride+xml"/>
  <Override PartName="/ppt/charts/chart6.xml" ContentType="application/vnd.openxmlformats-officedocument.drawingml.chart+xml"/>
  <Override PartName="/ppt/theme/themeOverride4.xml" ContentType="application/vnd.openxmlformats-officedocument.themeOverride+xml"/>
  <Override PartName="/ppt/charts/chart7.xml" ContentType="application/vnd.openxmlformats-officedocument.drawingml.chart+xml"/>
  <Override PartName="/ppt/theme/themeOverride5.xml" ContentType="application/vnd.openxmlformats-officedocument.themeOverride+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theme/themeOverride6.xml" ContentType="application/vnd.openxmlformats-officedocument.themeOverride+xml"/>
  <Override PartName="/ppt/charts/chart11.xml" ContentType="application/vnd.openxmlformats-officedocument.drawingml.chart+xml"/>
  <Override PartName="/ppt/drawings/drawing1.xml" ContentType="application/vnd.openxmlformats-officedocument.drawingml.chartshapes+xml"/>
  <Override PartName="/ppt/charts/chart12.xml" ContentType="application/vnd.openxmlformats-officedocument.drawingml.chart+xml"/>
  <Override PartName="/ppt/charts/chart13.xml" ContentType="application/vnd.openxmlformats-officedocument.drawingml.chart+xml"/>
  <Override PartName="/ppt/theme/themeOverride7.xml" ContentType="application/vnd.openxmlformats-officedocument.themeOverride+xml"/>
  <Override PartName="/ppt/charts/chart14.xml" ContentType="application/vnd.openxmlformats-officedocument.drawingml.chart+xml"/>
  <Override PartName="/ppt/theme/themeOverride8.xml" ContentType="application/vnd.openxmlformats-officedocument.themeOverride+xml"/>
  <Override PartName="/ppt/charts/chart15.xml" ContentType="application/vnd.openxmlformats-officedocument.drawingml.chart+xml"/>
  <Override PartName="/ppt/theme/themeOverride9.xml" ContentType="application/vnd.openxmlformats-officedocument.themeOverride+xml"/>
  <Override PartName="/ppt/drawings/drawing2.xml" ContentType="application/vnd.openxmlformats-officedocument.drawingml.chartshapes+xml"/>
  <Override PartName="/ppt/charts/chart16.xml" ContentType="application/vnd.openxmlformats-officedocument.drawingml.chart+xml"/>
  <Override PartName="/ppt/theme/themeOverride10.xml" ContentType="application/vnd.openxmlformats-officedocument.themeOverride+xml"/>
  <Override PartName="/ppt/charts/chart17.xml" ContentType="application/vnd.openxmlformats-officedocument.drawingml.chart+xml"/>
  <Override PartName="/ppt/charts/chart18.xml" ContentType="application/vnd.openxmlformats-officedocument.drawingml.chart+xml"/>
  <Override PartName="/ppt/theme/themeOverride11.xml" ContentType="application/vnd.openxmlformats-officedocument.themeOverride+xml"/>
  <Override PartName="/ppt/drawings/drawing3.xml" ContentType="application/vnd.openxmlformats-officedocument.drawingml.chartshapes+xml"/>
  <Override PartName="/ppt/charts/chart19.xml" ContentType="application/vnd.openxmlformats-officedocument.drawingml.chart+xml"/>
  <Override PartName="/ppt/theme/themeOverride12.xml" ContentType="application/vnd.openxmlformats-officedocument.themeOverride+xml"/>
  <Override PartName="/ppt/charts/chart20.xml" ContentType="application/vnd.openxmlformats-officedocument.drawingml.chart+xml"/>
  <Override PartName="/ppt/theme/themeOverride13.xml" ContentType="application/vnd.openxmlformats-officedocument.themeOverride+xml"/>
  <Override PartName="/ppt/drawings/drawing4.xml" ContentType="application/vnd.openxmlformats-officedocument.drawingml.chartshapes+xml"/>
  <Override PartName="/ppt/charts/chart21.xml" ContentType="application/vnd.openxmlformats-officedocument.drawingml.chart+xml"/>
  <Override PartName="/ppt/theme/themeOverride1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handoutMasterIdLst>
    <p:handoutMasterId r:id="rId40"/>
  </p:handoutMasterIdLst>
  <p:sldIdLst>
    <p:sldId id="1885" r:id="rId2"/>
    <p:sldId id="1886" r:id="rId3"/>
    <p:sldId id="1887" r:id="rId4"/>
    <p:sldId id="1888" r:id="rId5"/>
    <p:sldId id="1889" r:id="rId6"/>
    <p:sldId id="1893" r:id="rId7"/>
    <p:sldId id="1892" r:id="rId8"/>
    <p:sldId id="1894" r:id="rId9"/>
    <p:sldId id="1910" r:id="rId10"/>
    <p:sldId id="1911" r:id="rId11"/>
    <p:sldId id="1891" r:id="rId12"/>
    <p:sldId id="1890" r:id="rId13"/>
    <p:sldId id="1802" r:id="rId14"/>
    <p:sldId id="1895" r:id="rId15"/>
    <p:sldId id="1896" r:id="rId16"/>
    <p:sldId id="1900" r:id="rId17"/>
    <p:sldId id="1897" r:id="rId18"/>
    <p:sldId id="1903" r:id="rId19"/>
    <p:sldId id="1904" r:id="rId20"/>
    <p:sldId id="1909" r:id="rId21"/>
    <p:sldId id="1905" r:id="rId22"/>
    <p:sldId id="1901" r:id="rId23"/>
    <p:sldId id="1898" r:id="rId24"/>
    <p:sldId id="1899" r:id="rId25"/>
    <p:sldId id="1902" r:id="rId26"/>
    <p:sldId id="1907" r:id="rId27"/>
    <p:sldId id="1908" r:id="rId28"/>
    <p:sldId id="1912" r:id="rId29"/>
    <p:sldId id="1913" r:id="rId30"/>
    <p:sldId id="1914" r:id="rId31"/>
    <p:sldId id="1915" r:id="rId32"/>
    <p:sldId id="1916" r:id="rId33"/>
    <p:sldId id="1917" r:id="rId34"/>
    <p:sldId id="1918" r:id="rId35"/>
    <p:sldId id="1919" r:id="rId36"/>
    <p:sldId id="1922" r:id="rId37"/>
    <p:sldId id="1923" r:id="rId38"/>
  </p:sldIdLst>
  <p:sldSz cx="9144000" cy="6858000" type="screen4x3"/>
  <p:notesSz cx="7023100" cy="9309100"/>
  <p:defaultTextStyle>
    <a:defPPr>
      <a:defRPr lang="es-AR"/>
    </a:defPPr>
    <a:lvl1pPr algn="l" rtl="0" fontAlgn="base">
      <a:spcBef>
        <a:spcPct val="0"/>
      </a:spcBef>
      <a:spcAft>
        <a:spcPct val="0"/>
      </a:spcAft>
      <a:defRPr b="1" kern="1200">
        <a:solidFill>
          <a:schemeClr val="tx1"/>
        </a:solidFill>
        <a:latin typeface="Arial" pitchFamily="34" charset="0"/>
        <a:ea typeface="+mn-ea"/>
        <a:cs typeface="+mn-cs"/>
      </a:defRPr>
    </a:lvl1pPr>
    <a:lvl2pPr marL="457200" algn="l" rtl="0" fontAlgn="base">
      <a:spcBef>
        <a:spcPct val="0"/>
      </a:spcBef>
      <a:spcAft>
        <a:spcPct val="0"/>
      </a:spcAft>
      <a:defRPr b="1" kern="1200">
        <a:solidFill>
          <a:schemeClr val="tx1"/>
        </a:solidFill>
        <a:latin typeface="Arial" pitchFamily="34" charset="0"/>
        <a:ea typeface="+mn-ea"/>
        <a:cs typeface="+mn-cs"/>
      </a:defRPr>
    </a:lvl2pPr>
    <a:lvl3pPr marL="914400" algn="l" rtl="0" fontAlgn="base">
      <a:spcBef>
        <a:spcPct val="0"/>
      </a:spcBef>
      <a:spcAft>
        <a:spcPct val="0"/>
      </a:spcAft>
      <a:defRPr b="1" kern="1200">
        <a:solidFill>
          <a:schemeClr val="tx1"/>
        </a:solidFill>
        <a:latin typeface="Arial" pitchFamily="34" charset="0"/>
        <a:ea typeface="+mn-ea"/>
        <a:cs typeface="+mn-cs"/>
      </a:defRPr>
    </a:lvl3pPr>
    <a:lvl4pPr marL="1371600" algn="l" rtl="0" fontAlgn="base">
      <a:spcBef>
        <a:spcPct val="0"/>
      </a:spcBef>
      <a:spcAft>
        <a:spcPct val="0"/>
      </a:spcAft>
      <a:defRPr b="1" kern="1200">
        <a:solidFill>
          <a:schemeClr val="tx1"/>
        </a:solidFill>
        <a:latin typeface="Arial" pitchFamily="34" charset="0"/>
        <a:ea typeface="+mn-ea"/>
        <a:cs typeface="+mn-cs"/>
      </a:defRPr>
    </a:lvl4pPr>
    <a:lvl5pPr marL="1828800" algn="l" rtl="0" fontAlgn="base">
      <a:spcBef>
        <a:spcPct val="0"/>
      </a:spcBef>
      <a:spcAft>
        <a:spcPct val="0"/>
      </a:spcAft>
      <a:defRPr b="1" kern="1200">
        <a:solidFill>
          <a:schemeClr val="tx1"/>
        </a:solidFill>
        <a:latin typeface="Arial" pitchFamily="34" charset="0"/>
        <a:ea typeface="+mn-ea"/>
        <a:cs typeface="+mn-cs"/>
      </a:defRPr>
    </a:lvl5pPr>
    <a:lvl6pPr marL="2286000" algn="l" defTabSz="914400" rtl="0" eaLnBrk="1" latinLnBrk="0" hangingPunct="1">
      <a:defRPr b="1" kern="1200">
        <a:solidFill>
          <a:schemeClr val="tx1"/>
        </a:solidFill>
        <a:latin typeface="Arial" pitchFamily="34" charset="0"/>
        <a:ea typeface="+mn-ea"/>
        <a:cs typeface="+mn-cs"/>
      </a:defRPr>
    </a:lvl6pPr>
    <a:lvl7pPr marL="2743200" algn="l" defTabSz="914400" rtl="0" eaLnBrk="1" latinLnBrk="0" hangingPunct="1">
      <a:defRPr b="1" kern="1200">
        <a:solidFill>
          <a:schemeClr val="tx1"/>
        </a:solidFill>
        <a:latin typeface="Arial" pitchFamily="34" charset="0"/>
        <a:ea typeface="+mn-ea"/>
        <a:cs typeface="+mn-cs"/>
      </a:defRPr>
    </a:lvl7pPr>
    <a:lvl8pPr marL="3200400" algn="l" defTabSz="914400" rtl="0" eaLnBrk="1" latinLnBrk="0" hangingPunct="1">
      <a:defRPr b="1" kern="1200">
        <a:solidFill>
          <a:schemeClr val="tx1"/>
        </a:solidFill>
        <a:latin typeface="Arial" pitchFamily="34" charset="0"/>
        <a:ea typeface="+mn-ea"/>
        <a:cs typeface="+mn-cs"/>
      </a:defRPr>
    </a:lvl8pPr>
    <a:lvl9pPr marL="3657600" algn="l" defTabSz="914400" rtl="0" eaLnBrk="1" latinLnBrk="0" hangingPunct="1">
      <a:defRPr b="1"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7F4F5"/>
    <a:srgbClr val="FFCDED"/>
    <a:srgbClr val="FF9933"/>
    <a:srgbClr val="DBD600"/>
    <a:srgbClr val="FFFFFF"/>
    <a:srgbClr val="9CA8DA"/>
    <a:srgbClr val="9DD3D7"/>
    <a:srgbClr val="FF65B2"/>
    <a:srgbClr val="FFA7E0"/>
    <a:srgbClr val="FFB3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4754" autoAdjust="0"/>
    <p:restoredTop sz="94660"/>
  </p:normalViewPr>
  <p:slideViewPr>
    <p:cSldViewPr>
      <p:cViewPr varScale="1">
        <p:scale>
          <a:sx n="85" d="100"/>
          <a:sy n="85" d="100"/>
        </p:scale>
        <p:origin x="-1877" y="-8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3" d="100"/>
          <a:sy n="63" d="100"/>
        </p:scale>
        <p:origin x="-3206" y="-77"/>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Hoja_de_c_lculo_de_Microsoft_Excel1.xlsx"/></Relationships>
</file>

<file path=ppt/charts/_rels/chart10.xml.rels><?xml version="1.0" encoding="UTF-8" standalone="yes"?>
<Relationships xmlns="http://schemas.openxmlformats.org/package/2006/relationships"><Relationship Id="rId2" Type="http://schemas.openxmlformats.org/officeDocument/2006/relationships/package" Target="../embeddings/Hoja_de_c_lculo_de_Microsoft_Excel10.xlsx"/><Relationship Id="rId1" Type="http://schemas.openxmlformats.org/officeDocument/2006/relationships/themeOverride" Target="../theme/themeOverride6.xml"/></Relationships>
</file>

<file path=ppt/charts/_rels/chart1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Hoja_de_c_lculo_de_Microsoft_Excel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Hoja_de_c_lculo_de_Microsoft_Excel12.xlsx"/></Relationships>
</file>

<file path=ppt/charts/_rels/chart13.xml.rels><?xml version="1.0" encoding="UTF-8" standalone="yes"?>
<Relationships xmlns="http://schemas.openxmlformats.org/package/2006/relationships"><Relationship Id="rId2" Type="http://schemas.openxmlformats.org/officeDocument/2006/relationships/package" Target="../embeddings/Hoja_de_c_lculo_de_Microsoft_Excel13.xlsx"/><Relationship Id="rId1" Type="http://schemas.openxmlformats.org/officeDocument/2006/relationships/themeOverride" Target="../theme/themeOverride7.xml"/></Relationships>
</file>

<file path=ppt/charts/_rels/chart14.xml.rels><?xml version="1.0" encoding="UTF-8" standalone="yes"?>
<Relationships xmlns="http://schemas.openxmlformats.org/package/2006/relationships"><Relationship Id="rId2" Type="http://schemas.openxmlformats.org/officeDocument/2006/relationships/package" Target="../embeddings/Hoja_de_c_lculo_de_Microsoft_Excel14.xlsx"/><Relationship Id="rId1" Type="http://schemas.openxmlformats.org/officeDocument/2006/relationships/themeOverride" Target="../theme/themeOverride8.xml"/></Relationships>
</file>

<file path=ppt/charts/_rels/chart15.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package" Target="../embeddings/Hoja_de_c_lculo_de_Microsoft_Excel15.xlsx"/><Relationship Id="rId1" Type="http://schemas.openxmlformats.org/officeDocument/2006/relationships/themeOverride" Target="../theme/themeOverride9.xml"/></Relationships>
</file>

<file path=ppt/charts/_rels/chart16.xml.rels><?xml version="1.0" encoding="UTF-8" standalone="yes"?>
<Relationships xmlns="http://schemas.openxmlformats.org/package/2006/relationships"><Relationship Id="rId2" Type="http://schemas.openxmlformats.org/officeDocument/2006/relationships/package" Target="../embeddings/Hoja_de_c_lculo_de_Microsoft_Excel16.xlsx"/><Relationship Id="rId1" Type="http://schemas.openxmlformats.org/officeDocument/2006/relationships/themeOverride" Target="../theme/themeOverride10.xml"/></Relationships>
</file>

<file path=ppt/charts/_rels/chart17.xml.rels><?xml version="1.0" encoding="UTF-8" standalone="yes"?>
<Relationships xmlns="http://schemas.openxmlformats.org/package/2006/relationships"><Relationship Id="rId1" Type="http://schemas.openxmlformats.org/officeDocument/2006/relationships/package" Target="../embeddings/Hoja_de_c_lculo_de_Microsoft_Excel17.xlsx"/></Relationships>
</file>

<file path=ppt/charts/_rels/chart18.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package" Target="../embeddings/Hoja_de_c_lculo_de_Microsoft_Excel18.xlsx"/><Relationship Id="rId1" Type="http://schemas.openxmlformats.org/officeDocument/2006/relationships/themeOverride" Target="../theme/themeOverride11.xml"/></Relationships>
</file>

<file path=ppt/charts/_rels/chart19.xml.rels><?xml version="1.0" encoding="UTF-8" standalone="yes"?>
<Relationships xmlns="http://schemas.openxmlformats.org/package/2006/relationships"><Relationship Id="rId2" Type="http://schemas.openxmlformats.org/officeDocument/2006/relationships/package" Target="../embeddings/Hoja_de_c_lculo_de_Microsoft_Excel19.xlsx"/><Relationship Id="rId1" Type="http://schemas.openxmlformats.org/officeDocument/2006/relationships/themeOverride" Target="../theme/themeOverride12.xml"/></Relationships>
</file>

<file path=ppt/charts/_rels/chart2.xml.rels><?xml version="1.0" encoding="UTF-8" standalone="yes"?>
<Relationships xmlns="http://schemas.openxmlformats.org/package/2006/relationships"><Relationship Id="rId1" Type="http://schemas.openxmlformats.org/officeDocument/2006/relationships/package" Target="../embeddings/Hoja_de_c_lculo_de_Microsoft_Excel2.xlsx"/></Relationships>
</file>

<file path=ppt/charts/_rels/chart20.xml.rels><?xml version="1.0" encoding="UTF-8" standalone="yes"?>
<Relationships xmlns="http://schemas.openxmlformats.org/package/2006/relationships"><Relationship Id="rId3" Type="http://schemas.openxmlformats.org/officeDocument/2006/relationships/chartUserShapes" Target="../drawings/drawing4.xml"/><Relationship Id="rId2" Type="http://schemas.openxmlformats.org/officeDocument/2006/relationships/package" Target="../embeddings/Hoja_de_c_lculo_de_Microsoft_Excel20.xlsx"/><Relationship Id="rId1" Type="http://schemas.openxmlformats.org/officeDocument/2006/relationships/themeOverride" Target="../theme/themeOverride13.xml"/></Relationships>
</file>

<file path=ppt/charts/_rels/chart21.xml.rels><?xml version="1.0" encoding="UTF-8" standalone="yes"?>
<Relationships xmlns="http://schemas.openxmlformats.org/package/2006/relationships"><Relationship Id="rId2" Type="http://schemas.openxmlformats.org/officeDocument/2006/relationships/package" Target="../embeddings/Hoja_de_c_lculo_de_Microsoft_Excel21.xlsx"/><Relationship Id="rId1" Type="http://schemas.openxmlformats.org/officeDocument/2006/relationships/themeOverride" Target="../theme/themeOverride14.xml"/></Relationships>
</file>

<file path=ppt/charts/_rels/chart3.xml.rels><?xml version="1.0" encoding="UTF-8" standalone="yes"?>
<Relationships xmlns="http://schemas.openxmlformats.org/package/2006/relationships"><Relationship Id="rId2" Type="http://schemas.openxmlformats.org/officeDocument/2006/relationships/package" Target="../embeddings/Hoja_de_c_lculo_de_Microsoft_Excel3.xlsx"/><Relationship Id="rId1" Type="http://schemas.openxmlformats.org/officeDocument/2006/relationships/themeOverride" Target="../theme/themeOverride1.xml"/></Relationships>
</file>

<file path=ppt/charts/_rels/chart4.xml.rels><?xml version="1.0" encoding="UTF-8" standalone="yes"?>
<Relationships xmlns="http://schemas.openxmlformats.org/package/2006/relationships"><Relationship Id="rId2" Type="http://schemas.openxmlformats.org/officeDocument/2006/relationships/package" Target="../embeddings/Hoja_de_c_lculo_de_Microsoft_Excel4.xlsx"/><Relationship Id="rId1" Type="http://schemas.openxmlformats.org/officeDocument/2006/relationships/themeOverride" Target="../theme/themeOverride2.xml"/></Relationships>
</file>

<file path=ppt/charts/_rels/chart5.xml.rels><?xml version="1.0" encoding="UTF-8" standalone="yes"?>
<Relationships xmlns="http://schemas.openxmlformats.org/package/2006/relationships"><Relationship Id="rId2" Type="http://schemas.openxmlformats.org/officeDocument/2006/relationships/package" Target="../embeddings/Hoja_de_c_lculo_de_Microsoft_Excel5.xlsx"/><Relationship Id="rId1" Type="http://schemas.openxmlformats.org/officeDocument/2006/relationships/themeOverride" Target="../theme/themeOverride3.xml"/></Relationships>
</file>

<file path=ppt/charts/_rels/chart6.xml.rels><?xml version="1.0" encoding="UTF-8" standalone="yes"?>
<Relationships xmlns="http://schemas.openxmlformats.org/package/2006/relationships"><Relationship Id="rId2" Type="http://schemas.openxmlformats.org/officeDocument/2006/relationships/package" Target="../embeddings/Hoja_de_c_lculo_de_Microsoft_Excel6.xlsx"/><Relationship Id="rId1" Type="http://schemas.openxmlformats.org/officeDocument/2006/relationships/themeOverride" Target="../theme/themeOverride4.xml"/></Relationships>
</file>

<file path=ppt/charts/_rels/chart7.xml.rels><?xml version="1.0" encoding="UTF-8" standalone="yes"?>
<Relationships xmlns="http://schemas.openxmlformats.org/package/2006/relationships"><Relationship Id="rId2" Type="http://schemas.openxmlformats.org/officeDocument/2006/relationships/package" Target="../embeddings/Hoja_de_c_lculo_de_Microsoft_Excel7.xlsx"/><Relationship Id="rId1" Type="http://schemas.openxmlformats.org/officeDocument/2006/relationships/themeOverride" Target="../theme/themeOverride5.xml"/></Relationships>
</file>

<file path=ppt/charts/_rels/chart8.xml.rels><?xml version="1.0" encoding="UTF-8" standalone="yes"?>
<Relationships xmlns="http://schemas.openxmlformats.org/package/2006/relationships"><Relationship Id="rId1" Type="http://schemas.openxmlformats.org/officeDocument/2006/relationships/package" Target="../embeddings/Hoja_de_c_lculo_de_Microsoft_Excel8.xlsx"/></Relationships>
</file>

<file path=ppt/charts/_rels/chart9.xml.rels><?xml version="1.0" encoding="UTF-8" standalone="yes"?>
<Relationships xmlns="http://schemas.openxmlformats.org/package/2006/relationships"><Relationship Id="rId1" Type="http://schemas.openxmlformats.org/officeDocument/2006/relationships/package" Target="../embeddings/Hoja_de_c_lculo_de_Microsoft_Excel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4292139583057073E-2"/>
          <c:y val="3.0141430162956243E-2"/>
          <c:w val="0.93451399665270163"/>
          <c:h val="0.84342189240733401"/>
        </c:manualLayout>
      </c:layout>
      <c:lineChart>
        <c:grouping val="standard"/>
        <c:varyColors val="0"/>
        <c:ser>
          <c:idx val="0"/>
          <c:order val="0"/>
          <c:tx>
            <c:strRef>
              <c:f>Sheet1!$B$1</c:f>
              <c:strCache>
                <c:ptCount val="1"/>
                <c:pt idx="0">
                  <c:v>Nº SESIONES DE HDC</c:v>
                </c:pt>
              </c:strCache>
            </c:strRef>
          </c:tx>
          <c:spPr>
            <a:ln w="6350">
              <a:solidFill>
                <a:srgbClr val="0000FF"/>
              </a:solidFill>
              <a:prstDash val="sysDot"/>
            </a:ln>
            <a:effectLst>
              <a:outerShdw blurRad="50800" dist="38100" dir="2700000" algn="tl" rotWithShape="0">
                <a:prstClr val="black">
                  <a:alpha val="40000"/>
                </a:prstClr>
              </a:outerShdw>
            </a:effectLst>
          </c:spPr>
          <c:marker>
            <c:symbol val="circle"/>
            <c:size val="6"/>
            <c:spPr>
              <a:gradFill flip="none" rotWithShape="1">
                <a:gsLst>
                  <a:gs pos="0">
                    <a:schemeClr val="accent6">
                      <a:lumMod val="40000"/>
                      <a:lumOff val="60000"/>
                    </a:schemeClr>
                  </a:gs>
                  <a:gs pos="25000">
                    <a:schemeClr val="accent6">
                      <a:lumMod val="20000"/>
                      <a:lumOff val="80000"/>
                    </a:schemeClr>
                  </a:gs>
                  <a:gs pos="75000">
                    <a:srgbClr val="0087E6"/>
                  </a:gs>
                  <a:gs pos="100000">
                    <a:srgbClr val="005CBF"/>
                  </a:gs>
                </a:gsLst>
                <a:lin ang="2700000" scaled="1"/>
                <a:tileRect/>
              </a:gradFill>
              <a:ln>
                <a:solidFill>
                  <a:srgbClr val="0000FF"/>
                </a:solidFill>
                <a:prstDash val="solid"/>
              </a:ln>
              <a:effectLst>
                <a:outerShdw blurRad="50800" dist="38100" dir="2700000" algn="tl" rotWithShape="0">
                  <a:prstClr val="black">
                    <a:alpha val="40000"/>
                  </a:prstClr>
                </a:outerShdw>
              </a:effectLst>
            </c:spPr>
          </c:marker>
          <c:dPt>
            <c:idx val="13"/>
            <c:bubble3D val="0"/>
          </c:dPt>
          <c:dPt>
            <c:idx val="30"/>
            <c:marker>
              <c:spPr>
                <a:gradFill>
                  <a:gsLst>
                    <a:gs pos="0">
                      <a:schemeClr val="accent6">
                        <a:lumMod val="40000"/>
                        <a:lumOff val="60000"/>
                      </a:schemeClr>
                    </a:gs>
                    <a:gs pos="25000">
                      <a:schemeClr val="accent6">
                        <a:lumMod val="20000"/>
                        <a:lumOff val="80000"/>
                      </a:schemeClr>
                    </a:gs>
                    <a:gs pos="75000">
                      <a:srgbClr val="0087E6"/>
                    </a:gs>
                    <a:gs pos="100000">
                      <a:srgbClr val="005CBF"/>
                    </a:gs>
                  </a:gsLst>
                  <a:lin ang="2700000" scaled="1"/>
                </a:gradFill>
                <a:ln>
                  <a:solidFill>
                    <a:srgbClr val="0000FF"/>
                  </a:solidFill>
                  <a:prstDash val="solid"/>
                </a:ln>
                <a:effectLst>
                  <a:outerShdw blurRad="50800" dist="38100" dir="2700000" algn="tl" rotWithShape="0">
                    <a:prstClr val="black">
                      <a:alpha val="40000"/>
                    </a:prstClr>
                  </a:outerShdw>
                </a:effectLst>
              </c:spPr>
            </c:marker>
            <c:bubble3D val="0"/>
          </c:dPt>
          <c:dLbls>
            <c:dLbl>
              <c:idx val="1"/>
              <c:layout>
                <c:manualLayout>
                  <c:x val="-2.6976641759887607E-2"/>
                  <c:y val="-2.7115058428413372E-2"/>
                </c:manualLayout>
              </c:layout>
              <c:dLblPos val="r"/>
              <c:showLegendKey val="0"/>
              <c:showVal val="1"/>
              <c:showCatName val="0"/>
              <c:showSerName val="0"/>
              <c:showPercent val="0"/>
              <c:showBubbleSize val="0"/>
            </c:dLbl>
            <c:dLbl>
              <c:idx val="7"/>
              <c:layout>
                <c:manualLayout>
                  <c:x val="-3.5319204059134364E-2"/>
                  <c:y val="-2.6206463555736914E-2"/>
                </c:manualLayout>
              </c:layout>
              <c:dLblPos val="r"/>
              <c:showLegendKey val="0"/>
              <c:showVal val="1"/>
              <c:showCatName val="0"/>
              <c:showSerName val="0"/>
              <c:showPercent val="0"/>
              <c:showBubbleSize val="0"/>
            </c:dLbl>
            <c:dLbl>
              <c:idx val="8"/>
              <c:layout>
                <c:manualLayout>
                  <c:x val="-2.5366737662929947E-2"/>
                  <c:y val="-2.3539843118717013E-2"/>
                </c:manualLayout>
              </c:layout>
              <c:dLblPos val="r"/>
              <c:showLegendKey val="0"/>
              <c:showVal val="1"/>
              <c:showCatName val="0"/>
              <c:showSerName val="0"/>
              <c:showPercent val="0"/>
              <c:showBubbleSize val="0"/>
            </c:dLbl>
            <c:dLbl>
              <c:idx val="9"/>
              <c:layout>
                <c:manualLayout>
                  <c:x val="-1.6321593024964141E-2"/>
                  <c:y val="-2.1079976637750342E-2"/>
                </c:manualLayout>
              </c:layout>
              <c:dLblPos val="r"/>
              <c:showLegendKey val="0"/>
              <c:showVal val="1"/>
              <c:showCatName val="0"/>
              <c:showSerName val="0"/>
              <c:showPercent val="0"/>
              <c:showBubbleSize val="0"/>
            </c:dLbl>
            <c:dLbl>
              <c:idx val="11"/>
              <c:layout>
                <c:manualLayout>
                  <c:x val="-2.6361975255384595E-2"/>
                  <c:y val="-2.5884552200759085E-2"/>
                </c:manualLayout>
              </c:layout>
              <c:dLblPos val="r"/>
              <c:showLegendKey val="0"/>
              <c:showVal val="1"/>
              <c:showCatName val="0"/>
              <c:showSerName val="0"/>
              <c:showPercent val="0"/>
              <c:showBubbleSize val="0"/>
            </c:dLbl>
            <c:dLbl>
              <c:idx val="18"/>
              <c:layout>
                <c:manualLayout>
                  <c:x val="-2.5659392916665399E-2"/>
                  <c:y val="-2.7200739544123574E-2"/>
                </c:manualLayout>
              </c:layout>
              <c:dLblPos val="r"/>
              <c:showLegendKey val="0"/>
              <c:showVal val="1"/>
              <c:showCatName val="0"/>
              <c:showSerName val="0"/>
              <c:showPercent val="0"/>
              <c:showBubbleSize val="0"/>
            </c:dLbl>
            <c:dLbl>
              <c:idx val="23"/>
              <c:layout>
                <c:manualLayout>
                  <c:x val="-2.5805839801628625E-2"/>
                  <c:y val="-2.8694911027463729E-2"/>
                </c:manualLayout>
              </c:layout>
              <c:dLblPos val="r"/>
              <c:showLegendKey val="0"/>
              <c:showVal val="1"/>
              <c:showCatName val="0"/>
              <c:showSerName val="0"/>
              <c:showPercent val="0"/>
              <c:showBubbleSize val="0"/>
            </c:dLbl>
            <c:dLbl>
              <c:idx val="25"/>
              <c:layout>
                <c:manualLayout>
                  <c:x val="-1.6789960689036331E-2"/>
                  <c:y val="-3.063736683745593E-2"/>
                </c:manualLayout>
              </c:layout>
              <c:dLblPos val="r"/>
              <c:showLegendKey val="0"/>
              <c:showVal val="1"/>
              <c:showCatName val="0"/>
              <c:showSerName val="0"/>
              <c:showPercent val="0"/>
              <c:showBubbleSize val="0"/>
            </c:dLbl>
            <c:dLbl>
              <c:idx val="28"/>
              <c:layout>
                <c:manualLayout>
                  <c:x val="-3.5934018608169541E-2"/>
                  <c:y val="-2.2137369116382161E-2"/>
                </c:manualLayout>
              </c:layout>
              <c:dLblPos val="r"/>
              <c:showLegendKey val="0"/>
              <c:showVal val="1"/>
              <c:showCatName val="0"/>
              <c:showSerName val="0"/>
              <c:showPercent val="0"/>
              <c:showBubbleSize val="0"/>
            </c:dLbl>
            <c:dLbl>
              <c:idx val="29"/>
              <c:layout>
                <c:manualLayout>
                  <c:x val="-2.7796314986537903E-2"/>
                  <c:y val="-3.709721118028194E-2"/>
                </c:manualLayout>
              </c:layout>
              <c:dLblPos val="r"/>
              <c:showLegendKey val="0"/>
              <c:showVal val="1"/>
              <c:showCatName val="0"/>
              <c:showSerName val="0"/>
              <c:showPercent val="0"/>
              <c:showBubbleSize val="0"/>
            </c:dLbl>
            <c:dLbl>
              <c:idx val="30"/>
              <c:layout>
                <c:manualLayout>
                  <c:x val="-2.8370936926862513E-2"/>
                  <c:y val="-2.0617458788874412E-2"/>
                </c:manualLayout>
              </c:layout>
              <c:dLblPos val="r"/>
              <c:showLegendKey val="0"/>
              <c:showVal val="1"/>
              <c:showCatName val="0"/>
              <c:showSerName val="0"/>
              <c:showPercent val="0"/>
              <c:showBubbleSize val="0"/>
            </c:dLbl>
            <c:spPr>
              <a:noFill/>
              <a:ln w="25339">
                <a:noFill/>
              </a:ln>
            </c:spPr>
            <c:txPr>
              <a:bodyPr/>
              <a:lstStyle/>
              <a:p>
                <a:pPr>
                  <a:defRPr sz="800" b="1" i="0" u="none" strike="noStrike" baseline="0">
                    <a:solidFill>
                      <a:schemeClr val="tx1"/>
                    </a:solidFill>
                    <a:latin typeface="Arial"/>
                    <a:ea typeface="Arial"/>
                    <a:cs typeface="Arial"/>
                  </a:defRPr>
                </a:pPr>
                <a:endParaRPr lang="es-AR"/>
              </a:p>
            </c:txPr>
            <c:dLblPos val="t"/>
            <c:showLegendKey val="0"/>
            <c:showVal val="1"/>
            <c:showCatName val="0"/>
            <c:showSerName val="0"/>
            <c:showPercent val="0"/>
            <c:showBubbleSize val="0"/>
            <c:showLeaderLines val="0"/>
          </c:dLbls>
          <c:cat>
            <c:numRef>
              <c:f>Sheet1!$A$2:$A$35</c:f>
              <c:numCache>
                <c:formatCode>General</c:formatCode>
                <c:ptCount val="34"/>
                <c:pt idx="0">
                  <c:v>1984</c:v>
                </c:pt>
                <c:pt idx="1">
                  <c:v>1985</c:v>
                </c:pt>
                <c:pt idx="2">
                  <c:v>1986</c:v>
                </c:pt>
                <c:pt idx="3">
                  <c:v>1987</c:v>
                </c:pt>
                <c:pt idx="4">
                  <c:v>1988</c:v>
                </c:pt>
                <c:pt idx="5">
                  <c:v>1989</c:v>
                </c:pt>
                <c:pt idx="6">
                  <c:v>1990</c:v>
                </c:pt>
                <c:pt idx="7">
                  <c:v>1991</c:v>
                </c:pt>
                <c:pt idx="8">
                  <c:v>1992</c:v>
                </c:pt>
                <c:pt idx="9">
                  <c:v>1993</c:v>
                </c:pt>
                <c:pt idx="10">
                  <c:v>1994</c:v>
                </c:pt>
                <c:pt idx="11">
                  <c:v>1995</c:v>
                </c:pt>
                <c:pt idx="12">
                  <c:v>1996</c:v>
                </c:pt>
                <c:pt idx="13">
                  <c:v>1997</c:v>
                </c:pt>
                <c:pt idx="14">
                  <c:v>1998</c:v>
                </c:pt>
                <c:pt idx="15">
                  <c:v>1999</c:v>
                </c:pt>
                <c:pt idx="16">
                  <c:v>2000</c:v>
                </c:pt>
                <c:pt idx="17">
                  <c:v>2001</c:v>
                </c:pt>
                <c:pt idx="18">
                  <c:v>2002</c:v>
                </c:pt>
                <c:pt idx="19">
                  <c:v>2003</c:v>
                </c:pt>
                <c:pt idx="20">
                  <c:v>2004</c:v>
                </c:pt>
                <c:pt idx="21">
                  <c:v>2005</c:v>
                </c:pt>
                <c:pt idx="22">
                  <c:v>2006</c:v>
                </c:pt>
                <c:pt idx="23">
                  <c:v>2007</c:v>
                </c:pt>
                <c:pt idx="24">
                  <c:v>2008</c:v>
                </c:pt>
                <c:pt idx="25">
                  <c:v>2009</c:v>
                </c:pt>
                <c:pt idx="26">
                  <c:v>2010</c:v>
                </c:pt>
                <c:pt idx="27">
                  <c:v>2011</c:v>
                </c:pt>
                <c:pt idx="28">
                  <c:v>2012</c:v>
                </c:pt>
                <c:pt idx="29">
                  <c:v>2013</c:v>
                </c:pt>
                <c:pt idx="30">
                  <c:v>2014</c:v>
                </c:pt>
                <c:pt idx="31">
                  <c:v>2015</c:v>
                </c:pt>
                <c:pt idx="32">
                  <c:v>2016</c:v>
                </c:pt>
                <c:pt idx="33">
                  <c:v>2017</c:v>
                </c:pt>
              </c:numCache>
            </c:numRef>
          </c:cat>
          <c:val>
            <c:numRef>
              <c:f>Sheet1!$B$2:$B$35</c:f>
              <c:numCache>
                <c:formatCode>General</c:formatCode>
                <c:ptCount val="34"/>
                <c:pt idx="0">
                  <c:v>52</c:v>
                </c:pt>
                <c:pt idx="1">
                  <c:v>1092</c:v>
                </c:pt>
                <c:pt idx="2">
                  <c:v>1287</c:v>
                </c:pt>
                <c:pt idx="3">
                  <c:v>1729</c:v>
                </c:pt>
                <c:pt idx="4">
                  <c:v>2067</c:v>
                </c:pt>
                <c:pt idx="5">
                  <c:v>3003</c:v>
                </c:pt>
                <c:pt idx="6">
                  <c:v>3640</c:v>
                </c:pt>
                <c:pt idx="7">
                  <c:v>4719</c:v>
                </c:pt>
                <c:pt idx="8">
                  <c:v>4693</c:v>
                </c:pt>
                <c:pt idx="9">
                  <c:v>4641</c:v>
                </c:pt>
                <c:pt idx="10">
                  <c:v>5252</c:v>
                </c:pt>
                <c:pt idx="11">
                  <c:v>6565</c:v>
                </c:pt>
                <c:pt idx="12">
                  <c:v>6760</c:v>
                </c:pt>
                <c:pt idx="13">
                  <c:v>7215</c:v>
                </c:pt>
                <c:pt idx="14">
                  <c:v>7735</c:v>
                </c:pt>
                <c:pt idx="15">
                  <c:v>8528</c:v>
                </c:pt>
                <c:pt idx="16">
                  <c:v>8281</c:v>
                </c:pt>
                <c:pt idx="17">
                  <c:v>8762</c:v>
                </c:pt>
                <c:pt idx="18">
                  <c:v>8476</c:v>
                </c:pt>
                <c:pt idx="19">
                  <c:v>8528</c:v>
                </c:pt>
                <c:pt idx="20">
                  <c:v>7969</c:v>
                </c:pt>
                <c:pt idx="21">
                  <c:v>8385</c:v>
                </c:pt>
                <c:pt idx="22">
                  <c:v>8125</c:v>
                </c:pt>
                <c:pt idx="23">
                  <c:v>7566</c:v>
                </c:pt>
                <c:pt idx="24">
                  <c:v>7600</c:v>
                </c:pt>
                <c:pt idx="25">
                  <c:v>7558</c:v>
                </c:pt>
                <c:pt idx="26">
                  <c:v>9424</c:v>
                </c:pt>
                <c:pt idx="27">
                  <c:v>10486</c:v>
                </c:pt>
                <c:pt idx="28">
                  <c:v>11147</c:v>
                </c:pt>
                <c:pt idx="29">
                  <c:v>11274</c:v>
                </c:pt>
                <c:pt idx="30">
                  <c:v>11938</c:v>
                </c:pt>
                <c:pt idx="31">
                  <c:v>12048</c:v>
                </c:pt>
                <c:pt idx="32">
                  <c:v>11464</c:v>
                </c:pt>
                <c:pt idx="33" formatCode="0">
                  <c:v>11839.758904109591</c:v>
                </c:pt>
              </c:numCache>
            </c:numRef>
          </c:val>
          <c:smooth val="1"/>
        </c:ser>
        <c:dLbls>
          <c:showLegendKey val="0"/>
          <c:showVal val="0"/>
          <c:showCatName val="0"/>
          <c:showSerName val="0"/>
          <c:showPercent val="0"/>
          <c:showBubbleSize val="0"/>
        </c:dLbls>
        <c:marker val="1"/>
        <c:smooth val="0"/>
        <c:axId val="33138176"/>
        <c:axId val="33139712"/>
      </c:lineChart>
      <c:catAx>
        <c:axId val="33138176"/>
        <c:scaling>
          <c:orientation val="minMax"/>
        </c:scaling>
        <c:delete val="0"/>
        <c:axPos val="b"/>
        <c:numFmt formatCode="General" sourceLinked="1"/>
        <c:majorTickMark val="out"/>
        <c:minorTickMark val="none"/>
        <c:tickLblPos val="nextTo"/>
        <c:spPr>
          <a:ln w="3167">
            <a:solidFill>
              <a:schemeClr val="tx1"/>
            </a:solidFill>
            <a:prstDash val="solid"/>
          </a:ln>
        </c:spPr>
        <c:txPr>
          <a:bodyPr rot="-5400000" vert="horz"/>
          <a:lstStyle/>
          <a:p>
            <a:pPr>
              <a:defRPr sz="1200" b="1" i="0" u="none" strike="noStrike" baseline="0">
                <a:solidFill>
                  <a:schemeClr val="tx1"/>
                </a:solidFill>
                <a:latin typeface="Arial"/>
                <a:ea typeface="Arial"/>
                <a:cs typeface="Arial"/>
              </a:defRPr>
            </a:pPr>
            <a:endParaRPr lang="es-AR"/>
          </a:p>
        </c:txPr>
        <c:crossAx val="33139712"/>
        <c:crosses val="autoZero"/>
        <c:auto val="1"/>
        <c:lblAlgn val="ctr"/>
        <c:lblOffset val="100"/>
        <c:tickLblSkip val="1"/>
        <c:tickMarkSkip val="1"/>
        <c:noMultiLvlLbl val="0"/>
      </c:catAx>
      <c:valAx>
        <c:axId val="33139712"/>
        <c:scaling>
          <c:orientation val="minMax"/>
        </c:scaling>
        <c:delete val="0"/>
        <c:axPos val="l"/>
        <c:majorGridlines>
          <c:spPr>
            <a:ln w="3167">
              <a:solidFill>
                <a:schemeClr val="bg2">
                  <a:lumMod val="40000"/>
                  <a:lumOff val="60000"/>
                </a:schemeClr>
              </a:solidFill>
              <a:prstDash val="sysDot"/>
            </a:ln>
          </c:spPr>
        </c:majorGridlines>
        <c:numFmt formatCode="General" sourceLinked="1"/>
        <c:majorTickMark val="out"/>
        <c:minorTickMark val="none"/>
        <c:tickLblPos val="nextTo"/>
        <c:spPr>
          <a:ln w="3167">
            <a:solidFill>
              <a:schemeClr val="tx1"/>
            </a:solidFill>
            <a:prstDash val="solid"/>
          </a:ln>
        </c:spPr>
        <c:txPr>
          <a:bodyPr rot="0" vert="horz"/>
          <a:lstStyle/>
          <a:p>
            <a:pPr>
              <a:defRPr sz="1200" b="1" i="0" u="none" strike="noStrike" baseline="0">
                <a:solidFill>
                  <a:schemeClr val="tx1"/>
                </a:solidFill>
                <a:latin typeface="Arial"/>
                <a:ea typeface="Arial"/>
                <a:cs typeface="Arial"/>
              </a:defRPr>
            </a:pPr>
            <a:endParaRPr lang="es-AR"/>
          </a:p>
        </c:txPr>
        <c:crossAx val="33138176"/>
        <c:crosses val="autoZero"/>
        <c:crossBetween val="between"/>
        <c:majorUnit val="1000"/>
      </c:valAx>
      <c:spPr>
        <a:noFill/>
        <a:ln w="12670">
          <a:solidFill>
            <a:schemeClr val="tx1"/>
          </a:solidFill>
          <a:prstDash val="solid"/>
        </a:ln>
      </c:spPr>
    </c:plotArea>
    <c:plotVisOnly val="1"/>
    <c:dispBlanksAs val="gap"/>
    <c:showDLblsOverMax val="0"/>
  </c:chart>
  <c:spPr>
    <a:noFill/>
    <a:ln>
      <a:noFill/>
    </a:ln>
  </c:spPr>
  <c:txPr>
    <a:bodyPr/>
    <a:lstStyle/>
    <a:p>
      <a:pPr>
        <a:defRPr sz="2494" b="1" i="0" u="none" strike="noStrike" baseline="0">
          <a:solidFill>
            <a:schemeClr val="tx1"/>
          </a:solidFill>
          <a:latin typeface="Arial"/>
          <a:ea typeface="Arial"/>
          <a:cs typeface="Arial"/>
        </a:defRPr>
      </a:pPr>
      <a:endParaRPr lang="es-AR"/>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902052191929618"/>
          <c:y val="2.2696915115922364E-2"/>
          <c:w val="0.87217629895607007"/>
          <c:h val="0.91653688412130918"/>
        </c:manualLayout>
      </c:layout>
      <c:lineChart>
        <c:grouping val="standard"/>
        <c:varyColors val="0"/>
        <c:ser>
          <c:idx val="0"/>
          <c:order val="0"/>
          <c:tx>
            <c:strRef>
              <c:f>Sheet1!#¡REF!</c:f>
              <c:strCache>
                <c:ptCount val="1"/>
                <c:pt idx="0">
                  <c:v>#REF!</c:v>
                </c:pt>
              </c:strCache>
            </c:strRef>
          </c:tx>
          <c:spPr>
            <a:ln w="12700">
              <a:solidFill>
                <a:srgbClr val="000000"/>
              </a:solidFill>
              <a:prstDash val="solid"/>
            </a:ln>
          </c:spPr>
          <c:marker>
            <c:symbol val="diamond"/>
            <c:size val="7"/>
            <c:spPr>
              <a:solidFill>
                <a:srgbClr val="FF0000"/>
              </a:solidFill>
              <a:ln>
                <a:solidFill>
                  <a:srgbClr val="000000"/>
                </a:solidFill>
                <a:prstDash val="solid"/>
              </a:ln>
            </c:spPr>
          </c:marker>
          <c:dLbls>
            <c:dLbl>
              <c:idx val="0"/>
              <c:layout>
                <c:manualLayout>
                  <c:x val="-2.1402621436805123E-2"/>
                  <c:y val="2.8880157894102799E-2"/>
                </c:manualLayout>
              </c:layout>
              <c:dLblPos val="r"/>
              <c:showLegendKey val="0"/>
              <c:showVal val="1"/>
              <c:showCatName val="0"/>
              <c:showSerName val="0"/>
              <c:showPercent val="0"/>
              <c:showBubbleSize val="0"/>
            </c:dLbl>
            <c:dLbl>
              <c:idx val="1"/>
              <c:layout>
                <c:manualLayout>
                  <c:x val="-2.4568173122684559E-2"/>
                  <c:y val="2.9382444788597785E-2"/>
                </c:manualLayout>
              </c:layout>
              <c:dLblPos val="r"/>
              <c:showLegendKey val="0"/>
              <c:showVal val="1"/>
              <c:showCatName val="0"/>
              <c:showSerName val="0"/>
              <c:showPercent val="0"/>
              <c:showBubbleSize val="0"/>
            </c:dLbl>
            <c:dLbl>
              <c:idx val="8"/>
              <c:layout>
                <c:manualLayout>
                  <c:x val="-1.6724466235998072E-2"/>
                  <c:y val="-2.5680545836249125E-2"/>
                </c:manualLayout>
              </c:layout>
              <c:dLblPos val="r"/>
              <c:showLegendKey val="0"/>
              <c:showVal val="1"/>
              <c:showCatName val="0"/>
              <c:showSerName val="0"/>
              <c:showPercent val="0"/>
              <c:showBubbleSize val="0"/>
            </c:dLbl>
            <c:numFmt formatCode="0.0" sourceLinked="0"/>
            <c:spPr>
              <a:noFill/>
              <a:ln w="22955">
                <a:noFill/>
              </a:ln>
            </c:spPr>
            <c:txPr>
              <a:bodyPr/>
              <a:lstStyle/>
              <a:p>
                <a:pPr>
                  <a:defRPr sz="900" b="1" i="0" u="none" strike="noStrike" baseline="0">
                    <a:solidFill>
                      <a:schemeClr val="tx1"/>
                    </a:solidFill>
                    <a:latin typeface="Arial"/>
                    <a:ea typeface="Arial"/>
                    <a:cs typeface="Arial"/>
                  </a:defRPr>
                </a:pPr>
                <a:endParaRPr lang="es-AR"/>
              </a:p>
            </c:txPr>
            <c:dLblPos val="b"/>
            <c:showLegendKey val="0"/>
            <c:showVal val="1"/>
            <c:showCatName val="0"/>
            <c:showSerName val="0"/>
            <c:showPercent val="0"/>
            <c:showBubbleSize val="0"/>
            <c:showLeaderLines val="0"/>
          </c:dLbls>
          <c:cat>
            <c:numRef>
              <c:f>Sheet1!$B$1:$M$1</c:f>
              <c:numCache>
                <c:formatCode>0</c:formatCode>
                <c:ptCount val="12"/>
                <c:pt idx="0" formatCode="General">
                  <c:v>2005</c:v>
                </c:pt>
                <c:pt idx="1">
                  <c:v>2006</c:v>
                </c:pt>
                <c:pt idx="2" formatCode="General">
                  <c:v>2007</c:v>
                </c:pt>
                <c:pt idx="3" formatCode="General">
                  <c:v>2008</c:v>
                </c:pt>
                <c:pt idx="4" formatCode="General">
                  <c:v>2009</c:v>
                </c:pt>
                <c:pt idx="5" formatCode="General">
                  <c:v>2010</c:v>
                </c:pt>
                <c:pt idx="6" formatCode="General">
                  <c:v>2011</c:v>
                </c:pt>
                <c:pt idx="7" formatCode="General">
                  <c:v>2012</c:v>
                </c:pt>
                <c:pt idx="8" formatCode="General">
                  <c:v>2013</c:v>
                </c:pt>
                <c:pt idx="9" formatCode="General">
                  <c:v>2014</c:v>
                </c:pt>
                <c:pt idx="10" formatCode="General">
                  <c:v>2015</c:v>
                </c:pt>
                <c:pt idx="11" formatCode="General">
                  <c:v>2016</c:v>
                </c:pt>
              </c:numCache>
            </c:numRef>
          </c:cat>
          <c:val>
            <c:numRef>
              <c:f>Sheet1!#¡REF!</c:f>
              <c:numCache>
                <c:formatCode>General</c:formatCode>
                <c:ptCount val="1"/>
                <c:pt idx="0">
                  <c:v>1</c:v>
                </c:pt>
              </c:numCache>
            </c:numRef>
          </c:val>
          <c:smooth val="1"/>
        </c:ser>
        <c:ser>
          <c:idx val="1"/>
          <c:order val="1"/>
          <c:tx>
            <c:strRef>
              <c:f>Sheet1!#¡REF!</c:f>
              <c:strCache>
                <c:ptCount val="1"/>
                <c:pt idx="0">
                  <c:v>#REF!</c:v>
                </c:pt>
              </c:strCache>
            </c:strRef>
          </c:tx>
          <c:spPr>
            <a:ln w="12700">
              <a:solidFill>
                <a:srgbClr val="000000"/>
              </a:solidFill>
              <a:prstDash val="solid"/>
            </a:ln>
          </c:spPr>
          <c:marker>
            <c:symbol val="square"/>
            <c:size val="6"/>
            <c:spPr>
              <a:solidFill>
                <a:srgbClr val="0000FF"/>
              </a:solidFill>
              <a:ln>
                <a:solidFill>
                  <a:srgbClr val="000000"/>
                </a:solidFill>
                <a:prstDash val="solid"/>
              </a:ln>
            </c:spPr>
          </c:marker>
          <c:dLbls>
            <c:dLbl>
              <c:idx val="0"/>
              <c:layout>
                <c:manualLayout>
                  <c:x val="-2.1402621436805123E-2"/>
                  <c:y val="-3.2723773663702695E-2"/>
                </c:manualLayout>
              </c:layout>
              <c:dLblPos val="r"/>
              <c:showLegendKey val="0"/>
              <c:showVal val="1"/>
              <c:showCatName val="0"/>
              <c:showSerName val="0"/>
              <c:showPercent val="0"/>
              <c:showBubbleSize val="0"/>
            </c:dLbl>
            <c:dLbl>
              <c:idx val="1"/>
              <c:layout>
                <c:manualLayout>
                  <c:x val="-2.4568173122684559E-2"/>
                  <c:y val="-3.5757238486219069E-2"/>
                </c:manualLayout>
              </c:layout>
              <c:dLblPos val="r"/>
              <c:showLegendKey val="0"/>
              <c:showVal val="1"/>
              <c:showCatName val="0"/>
              <c:showSerName val="0"/>
              <c:showPercent val="0"/>
              <c:showBubbleSize val="0"/>
            </c:dLbl>
            <c:dLbl>
              <c:idx val="8"/>
              <c:layout>
                <c:manualLayout>
                  <c:x val="-1.6724466235998072E-2"/>
                  <c:y val="2.8149444055672188E-2"/>
                </c:manualLayout>
              </c:layout>
              <c:dLblPos val="r"/>
              <c:showLegendKey val="0"/>
              <c:showVal val="1"/>
              <c:showCatName val="0"/>
              <c:showSerName val="0"/>
              <c:showPercent val="0"/>
              <c:showBubbleSize val="0"/>
            </c:dLbl>
            <c:numFmt formatCode="0.0" sourceLinked="0"/>
            <c:spPr>
              <a:noFill/>
              <a:ln w="22955">
                <a:noFill/>
              </a:ln>
            </c:spPr>
            <c:txPr>
              <a:bodyPr/>
              <a:lstStyle/>
              <a:p>
                <a:pPr>
                  <a:defRPr sz="900" b="1" i="0" u="none" strike="noStrike" baseline="0">
                    <a:solidFill>
                      <a:schemeClr val="tx1"/>
                    </a:solidFill>
                    <a:latin typeface="Arial"/>
                    <a:ea typeface="Arial"/>
                    <a:cs typeface="Arial"/>
                  </a:defRPr>
                </a:pPr>
                <a:endParaRPr lang="es-AR"/>
              </a:p>
            </c:txPr>
            <c:dLblPos val="t"/>
            <c:showLegendKey val="0"/>
            <c:showVal val="1"/>
            <c:showCatName val="0"/>
            <c:showSerName val="0"/>
            <c:showPercent val="0"/>
            <c:showBubbleSize val="0"/>
            <c:showLeaderLines val="0"/>
          </c:dLbls>
          <c:cat>
            <c:numRef>
              <c:f>Sheet1!$B$1:$M$1</c:f>
              <c:numCache>
                <c:formatCode>0</c:formatCode>
                <c:ptCount val="12"/>
                <c:pt idx="0" formatCode="General">
                  <c:v>2005</c:v>
                </c:pt>
                <c:pt idx="1">
                  <c:v>2006</c:v>
                </c:pt>
                <c:pt idx="2" formatCode="General">
                  <c:v>2007</c:v>
                </c:pt>
                <c:pt idx="3" formatCode="General">
                  <c:v>2008</c:v>
                </c:pt>
                <c:pt idx="4" formatCode="General">
                  <c:v>2009</c:v>
                </c:pt>
                <c:pt idx="5" formatCode="General">
                  <c:v>2010</c:v>
                </c:pt>
                <c:pt idx="6" formatCode="General">
                  <c:v>2011</c:v>
                </c:pt>
                <c:pt idx="7" formatCode="General">
                  <c:v>2012</c:v>
                </c:pt>
                <c:pt idx="8" formatCode="General">
                  <c:v>2013</c:v>
                </c:pt>
                <c:pt idx="9" formatCode="General">
                  <c:v>2014</c:v>
                </c:pt>
                <c:pt idx="10" formatCode="General">
                  <c:v>2015</c:v>
                </c:pt>
                <c:pt idx="11" formatCode="General">
                  <c:v>2016</c:v>
                </c:pt>
              </c:numCache>
            </c:numRef>
          </c:cat>
          <c:val>
            <c:numRef>
              <c:f>Sheet1!#¡REF!</c:f>
              <c:numCache>
                <c:formatCode>General</c:formatCode>
                <c:ptCount val="1"/>
                <c:pt idx="0">
                  <c:v>1</c:v>
                </c:pt>
              </c:numCache>
            </c:numRef>
          </c:val>
          <c:smooth val="1"/>
        </c:ser>
        <c:ser>
          <c:idx val="2"/>
          <c:order val="2"/>
          <c:tx>
            <c:strRef>
              <c:f>Sheet1!$A$2</c:f>
              <c:strCache>
                <c:ptCount val="1"/>
                <c:pt idx="0">
                  <c:v>OTRAS ETIOLOGÍAS</c:v>
                </c:pt>
              </c:strCache>
            </c:strRef>
          </c:tx>
          <c:spPr>
            <a:ln w="12700">
              <a:solidFill>
                <a:srgbClr val="000000"/>
              </a:solidFill>
              <a:prstDash val="solid"/>
            </a:ln>
          </c:spPr>
          <c:marker>
            <c:symbol val="circle"/>
            <c:size val="7"/>
            <c:spPr>
              <a:solidFill>
                <a:srgbClr val="BBE0E3">
                  <a:lumMod val="75000"/>
                </a:srgbClr>
              </a:solidFill>
              <a:ln>
                <a:solidFill>
                  <a:srgbClr val="000000"/>
                </a:solidFill>
                <a:prstDash val="solid"/>
              </a:ln>
            </c:spPr>
          </c:marker>
          <c:dLbls>
            <c:numFmt formatCode="0.0" sourceLinked="0"/>
            <c:spPr>
              <a:noFill/>
              <a:ln w="22955">
                <a:noFill/>
              </a:ln>
            </c:spPr>
            <c:txPr>
              <a:bodyPr/>
              <a:lstStyle/>
              <a:p>
                <a:pPr>
                  <a:defRPr sz="1200" b="1" i="0" u="none" strike="noStrike" baseline="0">
                    <a:solidFill>
                      <a:schemeClr val="tx1"/>
                    </a:solidFill>
                    <a:latin typeface="Arial"/>
                    <a:ea typeface="Arial"/>
                    <a:cs typeface="Arial"/>
                  </a:defRPr>
                </a:pPr>
                <a:endParaRPr lang="es-AR"/>
              </a:p>
            </c:txPr>
            <c:dLblPos val="t"/>
            <c:showLegendKey val="0"/>
            <c:showVal val="1"/>
            <c:showCatName val="0"/>
            <c:showSerName val="0"/>
            <c:showPercent val="0"/>
            <c:showBubbleSize val="0"/>
            <c:showLeaderLines val="0"/>
          </c:dLbls>
          <c:cat>
            <c:numRef>
              <c:f>Sheet1!$B$1:$M$1</c:f>
              <c:numCache>
                <c:formatCode>0</c:formatCode>
                <c:ptCount val="12"/>
                <c:pt idx="0" formatCode="General">
                  <c:v>2005</c:v>
                </c:pt>
                <c:pt idx="1">
                  <c:v>2006</c:v>
                </c:pt>
                <c:pt idx="2" formatCode="General">
                  <c:v>2007</c:v>
                </c:pt>
                <c:pt idx="3" formatCode="General">
                  <c:v>2008</c:v>
                </c:pt>
                <c:pt idx="4" formatCode="General">
                  <c:v>2009</c:v>
                </c:pt>
                <c:pt idx="5" formatCode="General">
                  <c:v>2010</c:v>
                </c:pt>
                <c:pt idx="6" formatCode="General">
                  <c:v>2011</c:v>
                </c:pt>
                <c:pt idx="7" formatCode="General">
                  <c:v>2012</c:v>
                </c:pt>
                <c:pt idx="8" formatCode="General">
                  <c:v>2013</c:v>
                </c:pt>
                <c:pt idx="9" formatCode="General">
                  <c:v>2014</c:v>
                </c:pt>
                <c:pt idx="10" formatCode="General">
                  <c:v>2015</c:v>
                </c:pt>
                <c:pt idx="11" formatCode="General">
                  <c:v>2016</c:v>
                </c:pt>
              </c:numCache>
            </c:numRef>
          </c:cat>
          <c:val>
            <c:numRef>
              <c:f>Sheet1!$B$2:$M$2</c:f>
              <c:numCache>
                <c:formatCode>General</c:formatCode>
                <c:ptCount val="12"/>
                <c:pt idx="0">
                  <c:v>12.715659514682434</c:v>
                </c:pt>
                <c:pt idx="1">
                  <c:v>12.970255492273889</c:v>
                </c:pt>
                <c:pt idx="2">
                  <c:v>14.372290632835426</c:v>
                </c:pt>
                <c:pt idx="3">
                  <c:v>13.38850664988712</c:v>
                </c:pt>
                <c:pt idx="4">
                  <c:v>15.351288477939734</c:v>
                </c:pt>
                <c:pt idx="5">
                  <c:v>14.147780322491247</c:v>
                </c:pt>
                <c:pt idx="6">
                  <c:v>13.885863357144441</c:v>
                </c:pt>
                <c:pt idx="7">
                  <c:v>13.630119952883636</c:v>
                </c:pt>
                <c:pt idx="8">
                  <c:v>15.034910386574326</c:v>
                </c:pt>
                <c:pt idx="9" formatCode="0.000">
                  <c:v>14.199131519585082</c:v>
                </c:pt>
                <c:pt idx="10" formatCode="0.000">
                  <c:v>14.831917484995863</c:v>
                </c:pt>
                <c:pt idx="11">
                  <c:v>14.682005434152098</c:v>
                </c:pt>
              </c:numCache>
            </c:numRef>
          </c:val>
          <c:smooth val="1"/>
        </c:ser>
        <c:ser>
          <c:idx val="3"/>
          <c:order val="3"/>
          <c:tx>
            <c:strRef>
              <c:f>Sheet1!$A$3</c:f>
              <c:strCache>
                <c:ptCount val="1"/>
                <c:pt idx="0">
                  <c:v>NEFROPATÍA DIABÉTICA</c:v>
                </c:pt>
              </c:strCache>
            </c:strRef>
          </c:tx>
          <c:spPr>
            <a:ln w="12700">
              <a:solidFill>
                <a:srgbClr val="000000"/>
              </a:solidFill>
              <a:prstDash val="solid"/>
            </a:ln>
          </c:spPr>
          <c:marker>
            <c:symbol val="triangle"/>
            <c:size val="7"/>
            <c:spPr>
              <a:solidFill>
                <a:srgbClr val="FF00FF"/>
              </a:solidFill>
              <a:ln>
                <a:solidFill>
                  <a:srgbClr val="000000"/>
                </a:solidFill>
                <a:prstDash val="solid"/>
              </a:ln>
            </c:spPr>
          </c:marker>
          <c:dLbls>
            <c:numFmt formatCode="0.0" sourceLinked="0"/>
            <c:spPr>
              <a:noFill/>
              <a:ln w="22955">
                <a:noFill/>
              </a:ln>
            </c:spPr>
            <c:txPr>
              <a:bodyPr/>
              <a:lstStyle/>
              <a:p>
                <a:pPr>
                  <a:defRPr sz="1200" b="1" i="0" u="none" strike="noStrike" baseline="0">
                    <a:solidFill>
                      <a:schemeClr val="tx1"/>
                    </a:solidFill>
                    <a:latin typeface="Arial"/>
                    <a:ea typeface="Arial"/>
                    <a:cs typeface="Arial"/>
                  </a:defRPr>
                </a:pPr>
                <a:endParaRPr lang="es-AR"/>
              </a:p>
            </c:txPr>
            <c:dLblPos val="t"/>
            <c:showLegendKey val="0"/>
            <c:showVal val="1"/>
            <c:showCatName val="0"/>
            <c:showSerName val="0"/>
            <c:showPercent val="0"/>
            <c:showBubbleSize val="0"/>
            <c:showLeaderLines val="0"/>
          </c:dLbls>
          <c:cat>
            <c:numRef>
              <c:f>Sheet1!$B$1:$M$1</c:f>
              <c:numCache>
                <c:formatCode>0</c:formatCode>
                <c:ptCount val="12"/>
                <c:pt idx="0" formatCode="General">
                  <c:v>2005</c:v>
                </c:pt>
                <c:pt idx="1">
                  <c:v>2006</c:v>
                </c:pt>
                <c:pt idx="2" formatCode="General">
                  <c:v>2007</c:v>
                </c:pt>
                <c:pt idx="3" formatCode="General">
                  <c:v>2008</c:v>
                </c:pt>
                <c:pt idx="4" formatCode="General">
                  <c:v>2009</c:v>
                </c:pt>
                <c:pt idx="5" formatCode="General">
                  <c:v>2010</c:v>
                </c:pt>
                <c:pt idx="6" formatCode="General">
                  <c:v>2011</c:v>
                </c:pt>
                <c:pt idx="7" formatCode="General">
                  <c:v>2012</c:v>
                </c:pt>
                <c:pt idx="8" formatCode="General">
                  <c:v>2013</c:v>
                </c:pt>
                <c:pt idx="9" formatCode="General">
                  <c:v>2014</c:v>
                </c:pt>
                <c:pt idx="10" formatCode="General">
                  <c:v>2015</c:v>
                </c:pt>
                <c:pt idx="11" formatCode="General">
                  <c:v>2016</c:v>
                </c:pt>
              </c:numCache>
            </c:numRef>
          </c:cat>
          <c:val>
            <c:numRef>
              <c:f>Sheet1!$B$3:$M$3</c:f>
              <c:numCache>
                <c:formatCode>General</c:formatCode>
                <c:ptCount val="12"/>
                <c:pt idx="0">
                  <c:v>25.925302145340616</c:v>
                </c:pt>
                <c:pt idx="1">
                  <c:v>24.754761478446362</c:v>
                </c:pt>
                <c:pt idx="2">
                  <c:v>27.646343356035104</c:v>
                </c:pt>
                <c:pt idx="3">
                  <c:v>25.673217462028418</c:v>
                </c:pt>
                <c:pt idx="4">
                  <c:v>26.828432931294401</c:v>
                </c:pt>
                <c:pt idx="5">
                  <c:v>27.250743897222236</c:v>
                </c:pt>
                <c:pt idx="6">
                  <c:v>25.032774666903109</c:v>
                </c:pt>
                <c:pt idx="7">
                  <c:v>24.931713058323734</c:v>
                </c:pt>
                <c:pt idx="8">
                  <c:v>25.310620766031498</c:v>
                </c:pt>
                <c:pt idx="9" formatCode="0.000">
                  <c:v>25.845710176739527</c:v>
                </c:pt>
                <c:pt idx="10" formatCode="0.0000">
                  <c:v>28.129813552697001</c:v>
                </c:pt>
                <c:pt idx="11">
                  <c:v>28.635956143647068</c:v>
                </c:pt>
              </c:numCache>
            </c:numRef>
          </c:val>
          <c:smooth val="1"/>
        </c:ser>
        <c:ser>
          <c:idx val="5"/>
          <c:order val="4"/>
          <c:tx>
            <c:strRef>
              <c:f>Sheet1!$A$4</c:f>
              <c:strCache>
                <c:ptCount val="1"/>
                <c:pt idx="0">
                  <c:v>TODOS</c:v>
                </c:pt>
              </c:strCache>
            </c:strRef>
          </c:tx>
          <c:spPr>
            <a:ln w="12700">
              <a:solidFill>
                <a:srgbClr val="000000"/>
              </a:solidFill>
            </a:ln>
          </c:spPr>
          <c:marker>
            <c:symbol val="star"/>
            <c:size val="7"/>
            <c:spPr>
              <a:noFill/>
            </c:spPr>
          </c:marker>
          <c:dLbls>
            <c:numFmt formatCode="#,##0.0" sourceLinked="0"/>
            <c:txPr>
              <a:bodyPr/>
              <a:lstStyle/>
              <a:p>
                <a:pPr>
                  <a:defRPr sz="900">
                    <a:latin typeface="Arial" pitchFamily="34" charset="0"/>
                    <a:cs typeface="Arial" pitchFamily="34" charset="0"/>
                  </a:defRPr>
                </a:pPr>
                <a:endParaRPr lang="es-AR"/>
              </a:p>
            </c:txPr>
            <c:dLblPos val="t"/>
            <c:showLegendKey val="0"/>
            <c:showVal val="1"/>
            <c:showCatName val="0"/>
            <c:showSerName val="0"/>
            <c:showPercent val="0"/>
            <c:showBubbleSize val="0"/>
            <c:showLeaderLines val="0"/>
          </c:dLbls>
          <c:cat>
            <c:numRef>
              <c:f>Sheet1!$B$1:$M$1</c:f>
              <c:numCache>
                <c:formatCode>0</c:formatCode>
                <c:ptCount val="12"/>
                <c:pt idx="0" formatCode="General">
                  <c:v>2005</c:v>
                </c:pt>
                <c:pt idx="1">
                  <c:v>2006</c:v>
                </c:pt>
                <c:pt idx="2" formatCode="General">
                  <c:v>2007</c:v>
                </c:pt>
                <c:pt idx="3" formatCode="General">
                  <c:v>2008</c:v>
                </c:pt>
                <c:pt idx="4" formatCode="General">
                  <c:v>2009</c:v>
                </c:pt>
                <c:pt idx="5" formatCode="General">
                  <c:v>2010</c:v>
                </c:pt>
                <c:pt idx="6" formatCode="General">
                  <c:v>2011</c:v>
                </c:pt>
                <c:pt idx="7" formatCode="General">
                  <c:v>2012</c:v>
                </c:pt>
                <c:pt idx="8" formatCode="General">
                  <c:v>2013</c:v>
                </c:pt>
                <c:pt idx="9" formatCode="General">
                  <c:v>2014</c:v>
                </c:pt>
                <c:pt idx="10" formatCode="General">
                  <c:v>2015</c:v>
                </c:pt>
                <c:pt idx="11" formatCode="General">
                  <c:v>2016</c:v>
                </c:pt>
              </c:numCache>
            </c:numRef>
          </c:cat>
          <c:val>
            <c:numRef>
              <c:f>Sheet1!$B$4:$M$4</c:f>
            </c:numRef>
          </c:val>
          <c:smooth val="1"/>
        </c:ser>
        <c:dLbls>
          <c:showLegendKey val="0"/>
          <c:showVal val="0"/>
          <c:showCatName val="0"/>
          <c:showSerName val="0"/>
          <c:showPercent val="0"/>
          <c:showBubbleSize val="0"/>
        </c:dLbls>
        <c:marker val="1"/>
        <c:smooth val="0"/>
        <c:axId val="38892672"/>
        <c:axId val="38894208"/>
      </c:lineChart>
      <c:catAx>
        <c:axId val="38892672"/>
        <c:scaling>
          <c:orientation val="minMax"/>
        </c:scaling>
        <c:delete val="0"/>
        <c:axPos val="b"/>
        <c:numFmt formatCode="General" sourceLinked="1"/>
        <c:majorTickMark val="out"/>
        <c:minorTickMark val="none"/>
        <c:tickLblPos val="nextTo"/>
        <c:spPr>
          <a:ln w="2869">
            <a:solidFill>
              <a:schemeClr val="tx1"/>
            </a:solidFill>
            <a:prstDash val="solid"/>
          </a:ln>
        </c:spPr>
        <c:txPr>
          <a:bodyPr rot="0" vert="horz"/>
          <a:lstStyle/>
          <a:p>
            <a:pPr>
              <a:defRPr sz="1200" b="1" i="0" u="none" strike="noStrike" baseline="0">
                <a:solidFill>
                  <a:schemeClr val="tx1"/>
                </a:solidFill>
                <a:latin typeface="Arial"/>
                <a:ea typeface="Arial"/>
                <a:cs typeface="Arial"/>
              </a:defRPr>
            </a:pPr>
            <a:endParaRPr lang="es-AR"/>
          </a:p>
        </c:txPr>
        <c:crossAx val="38894208"/>
        <c:crossesAt val="10"/>
        <c:auto val="1"/>
        <c:lblAlgn val="ctr"/>
        <c:lblOffset val="100"/>
        <c:tickLblSkip val="1"/>
        <c:tickMarkSkip val="1"/>
        <c:noMultiLvlLbl val="0"/>
      </c:catAx>
      <c:valAx>
        <c:axId val="38894208"/>
        <c:scaling>
          <c:orientation val="minMax"/>
          <c:max val="30"/>
          <c:min val="10"/>
        </c:scaling>
        <c:delete val="0"/>
        <c:axPos val="l"/>
        <c:majorGridlines>
          <c:spPr>
            <a:ln w="2869">
              <a:solidFill>
                <a:srgbClr val="C0C0C0"/>
              </a:solidFill>
              <a:prstDash val="sysDash"/>
            </a:ln>
          </c:spPr>
        </c:majorGridlines>
        <c:title>
          <c:tx>
            <c:rich>
              <a:bodyPr/>
              <a:lstStyle/>
              <a:p>
                <a:pPr>
                  <a:defRPr sz="1100" b="1" i="0" u="none" strike="noStrike" baseline="0">
                    <a:solidFill>
                      <a:schemeClr val="tx1"/>
                    </a:solidFill>
                    <a:latin typeface="Arial"/>
                    <a:ea typeface="Arial"/>
                    <a:cs typeface="Arial"/>
                  </a:defRPr>
                </a:pPr>
                <a:r>
                  <a:rPr lang="es-ES" sz="1100" baseline="0" dirty="0" smtClean="0"/>
                  <a:t>MUERTOS </a:t>
                </a:r>
                <a:r>
                  <a:rPr lang="es-ES" sz="1100" baseline="0" dirty="0"/>
                  <a:t>POR </a:t>
                </a:r>
                <a:r>
                  <a:rPr lang="es-ES" sz="1100" baseline="0" dirty="0" smtClean="0"/>
                  <a:t>100 P/AER</a:t>
                </a:r>
                <a:endParaRPr lang="es-ES" sz="1100" baseline="0" dirty="0"/>
              </a:p>
            </c:rich>
          </c:tx>
          <c:layout>
            <c:manualLayout>
              <c:xMode val="edge"/>
              <c:yMode val="edge"/>
              <c:x val="9.8039215686274508E-3"/>
              <c:y val="0.30173564753004006"/>
            </c:manualLayout>
          </c:layout>
          <c:overlay val="0"/>
          <c:spPr>
            <a:noFill/>
            <a:ln w="22955">
              <a:noFill/>
            </a:ln>
          </c:spPr>
        </c:title>
        <c:numFmt formatCode="General" sourceLinked="1"/>
        <c:majorTickMark val="out"/>
        <c:minorTickMark val="in"/>
        <c:tickLblPos val="nextTo"/>
        <c:spPr>
          <a:ln w="2869">
            <a:solidFill>
              <a:schemeClr val="tx1"/>
            </a:solidFill>
            <a:prstDash val="solid"/>
          </a:ln>
        </c:spPr>
        <c:txPr>
          <a:bodyPr rot="0" vert="horz"/>
          <a:lstStyle/>
          <a:p>
            <a:pPr>
              <a:defRPr sz="1100" b="1" i="0" u="none" strike="noStrike" baseline="0">
                <a:solidFill>
                  <a:schemeClr val="tx1"/>
                </a:solidFill>
                <a:latin typeface="Arial"/>
                <a:ea typeface="Arial"/>
                <a:cs typeface="Arial"/>
              </a:defRPr>
            </a:pPr>
            <a:endParaRPr lang="es-AR"/>
          </a:p>
        </c:txPr>
        <c:crossAx val="38892672"/>
        <c:crosses val="autoZero"/>
        <c:crossBetween val="between"/>
        <c:majorUnit val="5"/>
        <c:minorUnit val="1"/>
      </c:valAx>
      <c:spPr>
        <a:noFill/>
        <a:ln w="11478">
          <a:solidFill>
            <a:schemeClr val="tx1"/>
          </a:solidFill>
          <a:prstDash val="solid"/>
        </a:ln>
      </c:spPr>
    </c:plotArea>
    <c:legend>
      <c:legendPos val="r"/>
      <c:legendEntry>
        <c:idx val="0"/>
        <c:delete val="1"/>
      </c:legendEntry>
      <c:legendEntry>
        <c:idx val="1"/>
        <c:delete val="1"/>
      </c:legendEntry>
      <c:layout>
        <c:manualLayout>
          <c:xMode val="edge"/>
          <c:yMode val="edge"/>
          <c:x val="0.21576795637190149"/>
          <c:y val="0.38009783849436041"/>
          <c:w val="0.65858549546348877"/>
          <c:h val="0.13832517371445532"/>
        </c:manualLayout>
      </c:layout>
      <c:overlay val="0"/>
      <c:spPr>
        <a:solidFill>
          <a:schemeClr val="bg1"/>
        </a:solidFill>
        <a:ln w="6350">
          <a:solidFill>
            <a:schemeClr val="tx1"/>
          </a:solidFill>
        </a:ln>
      </c:spPr>
      <c:txPr>
        <a:bodyPr/>
        <a:lstStyle/>
        <a:p>
          <a:pPr>
            <a:defRPr sz="1600" b="1" i="0" u="none" strike="noStrike" baseline="0">
              <a:solidFill>
                <a:schemeClr val="tx1"/>
              </a:solidFill>
              <a:latin typeface="Arial"/>
              <a:ea typeface="Arial"/>
              <a:cs typeface="Arial"/>
            </a:defRPr>
          </a:pPr>
          <a:endParaRPr lang="es-AR"/>
        </a:p>
      </c:txPr>
    </c:legend>
    <c:plotVisOnly val="1"/>
    <c:dispBlanksAs val="gap"/>
    <c:showDLblsOverMax val="0"/>
  </c:chart>
  <c:spPr>
    <a:noFill/>
    <a:ln>
      <a:noFill/>
    </a:ln>
  </c:spPr>
  <c:txPr>
    <a:bodyPr/>
    <a:lstStyle/>
    <a:p>
      <a:pPr>
        <a:defRPr sz="2327" b="1" i="0" u="none" strike="noStrike" baseline="0">
          <a:solidFill>
            <a:schemeClr val="tx1"/>
          </a:solidFill>
          <a:latin typeface="Garamond"/>
          <a:ea typeface="Garamond"/>
          <a:cs typeface="Garamond"/>
        </a:defRPr>
      </a:pPr>
      <a:endParaRPr lang="es-AR"/>
    </a:p>
  </c:txPr>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434958452744388E-2"/>
          <c:y val="1.6501037285753441E-2"/>
          <c:w val="0.90250344881626965"/>
          <c:h val="0.90445026178010479"/>
        </c:manualLayout>
      </c:layout>
      <c:stockChart>
        <c:ser>
          <c:idx val="0"/>
          <c:order val="0"/>
          <c:tx>
            <c:strRef>
              <c:f>Sheet1!$B$1</c:f>
              <c:strCache>
                <c:ptCount val="1"/>
              </c:strCache>
            </c:strRef>
          </c:tx>
          <c:spPr>
            <a:ln w="26887">
              <a:noFill/>
            </a:ln>
          </c:spPr>
          <c:marker>
            <c:symbol val="none"/>
          </c:marker>
          <c:errBars>
            <c:errDir val="y"/>
            <c:errBarType val="plus"/>
            <c:errValType val="fixedVal"/>
            <c:noEndCap val="0"/>
            <c:val val="0"/>
            <c:spPr>
              <a:ln w="11950">
                <a:solidFill>
                  <a:schemeClr val="tx1"/>
                </a:solidFill>
                <a:prstDash val="solid"/>
              </a:ln>
            </c:spPr>
          </c:errBars>
          <c:cat>
            <c:numRef>
              <c:f>Sheet1!$A$2:$A$13</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Sheet1!$B$2:$B$13</c:f>
              <c:numCache>
                <c:formatCode>General</c:formatCode>
                <c:ptCount val="12"/>
                <c:pt idx="0">
                  <c:v>15.667408515114875</c:v>
                </c:pt>
                <c:pt idx="1">
                  <c:v>15.460696495951872</c:v>
                </c:pt>
                <c:pt idx="2">
                  <c:v>17.180308288300179</c:v>
                </c:pt>
                <c:pt idx="3">
                  <c:v>16.863994985111709</c:v>
                </c:pt>
                <c:pt idx="4">
                  <c:v>18.642371893959471</c:v>
                </c:pt>
                <c:pt idx="5">
                  <c:v>18.159842825275604</c:v>
                </c:pt>
                <c:pt idx="6">
                  <c:v>16.573245161248845</c:v>
                </c:pt>
                <c:pt idx="7">
                  <c:v>16.926767455513776</c:v>
                </c:pt>
                <c:pt idx="8">
                  <c:v>17.333482779863562</c:v>
                </c:pt>
                <c:pt idx="9">
                  <c:v>18.024477671882966</c:v>
                </c:pt>
                <c:pt idx="10">
                  <c:v>18.77581000333933</c:v>
                </c:pt>
                <c:pt idx="11">
                  <c:v>18.740302277753752</c:v>
                </c:pt>
              </c:numCache>
            </c:numRef>
          </c:val>
          <c:smooth val="0"/>
        </c:ser>
        <c:ser>
          <c:idx val="1"/>
          <c:order val="1"/>
          <c:tx>
            <c:strRef>
              <c:f>Sheet1!$C$1</c:f>
              <c:strCache>
                <c:ptCount val="1"/>
              </c:strCache>
            </c:strRef>
          </c:tx>
          <c:spPr>
            <a:ln w="26887">
              <a:noFill/>
            </a:ln>
          </c:spPr>
          <c:marker>
            <c:symbol val="none"/>
          </c:marker>
          <c:errBars>
            <c:errDir val="y"/>
            <c:errBarType val="both"/>
            <c:errValType val="fixedVal"/>
            <c:noEndCap val="0"/>
            <c:val val="0"/>
            <c:spPr>
              <a:ln w="11950">
                <a:solidFill>
                  <a:schemeClr val="tx1"/>
                </a:solidFill>
                <a:prstDash val="solid"/>
              </a:ln>
            </c:spPr>
          </c:errBars>
          <c:cat>
            <c:numRef>
              <c:f>Sheet1!$A$2:$A$13</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Sheet1!$C$2:$C$13</c:f>
              <c:numCache>
                <c:formatCode>General</c:formatCode>
                <c:ptCount val="12"/>
                <c:pt idx="0">
                  <c:v>14.118379336712067</c:v>
                </c:pt>
                <c:pt idx="1">
                  <c:v>13.965031797398904</c:v>
                </c:pt>
                <c:pt idx="2">
                  <c:v>15.612959460119956</c:v>
                </c:pt>
                <c:pt idx="3">
                  <c:v>15.355808382869311</c:v>
                </c:pt>
                <c:pt idx="4">
                  <c:v>17.026368143768284</c:v>
                </c:pt>
                <c:pt idx="5">
                  <c:v>16.617836832325033</c:v>
                </c:pt>
                <c:pt idx="6">
                  <c:v>15.115708429912269</c:v>
                </c:pt>
                <c:pt idx="7">
                  <c:v>15.469442002998758</c:v>
                </c:pt>
                <c:pt idx="8">
                  <c:v>15.87543020152842</c:v>
                </c:pt>
                <c:pt idx="9">
                  <c:v>16.544280938785811</c:v>
                </c:pt>
                <c:pt idx="10">
                  <c:v>17.264212650728872</c:v>
                </c:pt>
                <c:pt idx="11">
                  <c:v>17.239739198236666</c:v>
                </c:pt>
              </c:numCache>
            </c:numRef>
          </c:val>
          <c:smooth val="0"/>
        </c:ser>
        <c:ser>
          <c:idx val="2"/>
          <c:order val="2"/>
          <c:tx>
            <c:strRef>
              <c:f>Sheet1!$D$1</c:f>
              <c:strCache>
                <c:ptCount val="1"/>
              </c:strCache>
            </c:strRef>
          </c:tx>
          <c:spPr>
            <a:ln w="26887">
              <a:noFill/>
            </a:ln>
            <a:effectLst>
              <a:outerShdw blurRad="50800" dist="38100" dir="2700000" algn="tl" rotWithShape="0">
                <a:prstClr val="black">
                  <a:alpha val="40000"/>
                </a:prstClr>
              </a:outerShdw>
            </a:effectLst>
          </c:spPr>
          <c:marker>
            <c:symbol val="circle"/>
            <c:size val="10"/>
            <c:spPr>
              <a:gradFill>
                <a:gsLst>
                  <a:gs pos="0">
                    <a:srgbClr val="FC9FCB"/>
                  </a:gs>
                  <a:gs pos="19000">
                    <a:srgbClr val="F952A0"/>
                  </a:gs>
                  <a:gs pos="0">
                    <a:srgbClr val="C50849"/>
                  </a:gs>
                  <a:gs pos="82001">
                    <a:srgbClr val="B43E85"/>
                  </a:gs>
                </a:gsLst>
                <a:lin ang="5400000" scaled="0"/>
              </a:gradFill>
              <a:ln w="12700">
                <a:solidFill>
                  <a:srgbClr val="740000"/>
                </a:solidFill>
                <a:prstDash val="solid"/>
              </a:ln>
              <a:effectLst>
                <a:outerShdw blurRad="50800" dist="38100" dir="2700000" algn="tl" rotWithShape="0">
                  <a:prstClr val="black">
                    <a:alpha val="40000"/>
                  </a:prstClr>
                </a:outerShdw>
              </a:effectLst>
              <a:scene3d>
                <a:camera prst="orthographicFront"/>
                <a:lightRig rig="threePt" dir="t"/>
              </a:scene3d>
              <a:sp3d>
                <a:bevelT/>
              </a:sp3d>
            </c:spPr>
          </c:marker>
          <c:cat>
            <c:numRef>
              <c:f>Sheet1!$A$2:$A$13</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Sheet1!$D$2:$D$13</c:f>
              <c:numCache>
                <c:formatCode>General</c:formatCode>
                <c:ptCount val="12"/>
                <c:pt idx="0">
                  <c:v>14.877777489390706</c:v>
                </c:pt>
                <c:pt idx="1">
                  <c:v>14.698597872016355</c:v>
                </c:pt>
                <c:pt idx="2">
                  <c:v>16.382573567392129</c:v>
                </c:pt>
                <c:pt idx="3">
                  <c:v>16.09665029098052</c:v>
                </c:pt>
                <c:pt idx="4">
                  <c:v>17.820626071293173</c:v>
                </c:pt>
                <c:pt idx="5">
                  <c:v>17.376004345143372</c:v>
                </c:pt>
                <c:pt idx="6">
                  <c:v>15.831892551884588</c:v>
                </c:pt>
                <c:pt idx="7">
                  <c:v>16.185798015139781</c:v>
                </c:pt>
                <c:pt idx="8">
                  <c:v>16.592438157439176</c:v>
                </c:pt>
                <c:pt idx="9">
                  <c:v>17.272479566106092</c:v>
                </c:pt>
                <c:pt idx="10">
                  <c:v>18.008107302829515</c:v>
                </c:pt>
                <c:pt idx="11">
                  <c:v>17.978270137801623</c:v>
                </c:pt>
              </c:numCache>
            </c:numRef>
          </c:val>
          <c:smooth val="0"/>
        </c:ser>
        <c:dLbls>
          <c:showLegendKey val="0"/>
          <c:showVal val="0"/>
          <c:showCatName val="0"/>
          <c:showSerName val="0"/>
          <c:showPercent val="0"/>
          <c:showBubbleSize val="0"/>
        </c:dLbls>
        <c:hiLowLines>
          <c:spPr>
            <a:ln w="12700">
              <a:solidFill>
                <a:schemeClr val="tx1"/>
              </a:solidFill>
              <a:prstDash val="solid"/>
            </a:ln>
          </c:spPr>
        </c:hiLowLines>
        <c:axId val="38636544"/>
        <c:axId val="38646528"/>
      </c:stockChart>
      <c:catAx>
        <c:axId val="38636544"/>
        <c:scaling>
          <c:orientation val="minMax"/>
        </c:scaling>
        <c:delete val="0"/>
        <c:axPos val="b"/>
        <c:numFmt formatCode="General" sourceLinked="1"/>
        <c:majorTickMark val="cross"/>
        <c:minorTickMark val="none"/>
        <c:tickLblPos val="nextTo"/>
        <c:spPr>
          <a:noFill/>
          <a:ln w="2987">
            <a:noFill/>
            <a:prstDash val="solid"/>
          </a:ln>
        </c:spPr>
        <c:txPr>
          <a:bodyPr rot="0" vert="horz"/>
          <a:lstStyle/>
          <a:p>
            <a:pPr>
              <a:defRPr sz="1400" b="1" i="0" u="none" strike="noStrike" baseline="0">
                <a:solidFill>
                  <a:schemeClr val="bg1"/>
                </a:solidFill>
                <a:latin typeface="Arial"/>
                <a:ea typeface="Arial"/>
                <a:cs typeface="Arial"/>
              </a:defRPr>
            </a:pPr>
            <a:endParaRPr lang="es-AR"/>
          </a:p>
        </c:txPr>
        <c:crossAx val="38646528"/>
        <c:crosses val="autoZero"/>
        <c:auto val="1"/>
        <c:lblAlgn val="ctr"/>
        <c:lblOffset val="0"/>
        <c:tickLblSkip val="1"/>
        <c:tickMarkSkip val="1"/>
        <c:noMultiLvlLbl val="0"/>
      </c:catAx>
      <c:valAx>
        <c:axId val="38646528"/>
        <c:scaling>
          <c:orientation val="minMax"/>
          <c:max val="20"/>
          <c:min val="13"/>
        </c:scaling>
        <c:delete val="0"/>
        <c:axPos val="l"/>
        <c:numFmt formatCode="General" sourceLinked="1"/>
        <c:majorTickMark val="out"/>
        <c:minorTickMark val="none"/>
        <c:tickLblPos val="nextTo"/>
        <c:spPr>
          <a:ln w="11950">
            <a:noFill/>
            <a:prstDash val="solid"/>
          </a:ln>
        </c:spPr>
        <c:txPr>
          <a:bodyPr rot="0" vert="horz"/>
          <a:lstStyle/>
          <a:p>
            <a:pPr>
              <a:defRPr sz="1300" b="1" i="0" u="none" strike="noStrike" baseline="0">
                <a:solidFill>
                  <a:schemeClr val="bg1"/>
                </a:solidFill>
                <a:latin typeface="Arial"/>
                <a:ea typeface="Arial"/>
                <a:cs typeface="Arial"/>
              </a:defRPr>
            </a:pPr>
            <a:endParaRPr lang="es-AR"/>
          </a:p>
        </c:txPr>
        <c:crossAx val="38636544"/>
        <c:crosses val="autoZero"/>
        <c:crossBetween val="between"/>
        <c:majorUnit val="1"/>
        <c:minorUnit val="0.1"/>
      </c:valAx>
      <c:spPr>
        <a:noFill/>
        <a:ln w="11950">
          <a:noFill/>
          <a:prstDash val="solid"/>
        </a:ln>
        <a:effectLst>
          <a:glow rad="127000">
            <a:schemeClr val="bg1"/>
          </a:glow>
        </a:effectLst>
      </c:spPr>
    </c:plotArea>
    <c:legend>
      <c:legendPos val="r"/>
      <c:layout>
        <c:manualLayout>
          <c:xMode val="edge"/>
          <c:yMode val="edge"/>
          <c:x val="0.75570807602232082"/>
          <c:y val="0.69949091060020874"/>
          <c:w val="0.17116053429610389"/>
          <c:h val="6.452282350684882E-2"/>
        </c:manualLayout>
      </c:layout>
      <c:overlay val="0"/>
    </c:legend>
    <c:plotVisOnly val="1"/>
    <c:dispBlanksAs val="gap"/>
    <c:showDLblsOverMax val="0"/>
  </c:chart>
  <c:spPr>
    <a:noFill/>
    <a:ln>
      <a:noFill/>
    </a:ln>
  </c:spPr>
  <c:txPr>
    <a:bodyPr/>
    <a:lstStyle/>
    <a:p>
      <a:pPr>
        <a:defRPr sz="2423" b="1" i="0" u="none" strike="noStrike" baseline="0">
          <a:solidFill>
            <a:schemeClr val="tx1"/>
          </a:solidFill>
          <a:latin typeface="?? ?????"/>
          <a:ea typeface="?? ?????"/>
          <a:cs typeface="?? ?????"/>
        </a:defRPr>
      </a:pPr>
      <a:endParaRPr lang="es-AR"/>
    </a:p>
  </c:txPr>
  <c:externalData r:id="rId1">
    <c:autoUpdate val="0"/>
  </c:externalData>
  <c:userShapes r:id="rId2"/>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7696610754706454E-2"/>
          <c:y val="3.0104712041884821E-2"/>
          <c:w val="0.90250344881626965"/>
          <c:h val="0.90445026178010479"/>
        </c:manualLayout>
      </c:layout>
      <c:stockChart>
        <c:ser>
          <c:idx val="0"/>
          <c:order val="0"/>
          <c:tx>
            <c:strRef>
              <c:f>Sheet1!$B$1</c:f>
              <c:strCache>
                <c:ptCount val="1"/>
              </c:strCache>
            </c:strRef>
          </c:tx>
          <c:spPr>
            <a:ln w="26887">
              <a:noFill/>
            </a:ln>
          </c:spPr>
          <c:marker>
            <c:symbol val="none"/>
          </c:marker>
          <c:errBars>
            <c:errDir val="y"/>
            <c:errBarType val="plus"/>
            <c:errValType val="fixedVal"/>
            <c:noEndCap val="0"/>
            <c:val val="0"/>
            <c:spPr>
              <a:ln w="11950">
                <a:solidFill>
                  <a:schemeClr val="tx1"/>
                </a:solidFill>
                <a:prstDash val="solid"/>
              </a:ln>
            </c:spPr>
          </c:errBars>
          <c:cat>
            <c:numRef>
              <c:f>Sheet1!$A$2:$A$13</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Sheet1!$B$2:$B$13</c:f>
              <c:numCache>
                <c:formatCode>General</c:formatCode>
                <c:ptCount val="12"/>
                <c:pt idx="0">
                  <c:v>17.00332975570938</c:v>
                </c:pt>
                <c:pt idx="1">
                  <c:v>17.236929576174685</c:v>
                </c:pt>
                <c:pt idx="2">
                  <c:v>19.263537354840789</c:v>
                </c:pt>
                <c:pt idx="3">
                  <c:v>17.266008000162909</c:v>
                </c:pt>
                <c:pt idx="4">
                  <c:v>19.621574149141161</c:v>
                </c:pt>
                <c:pt idx="5">
                  <c:v>18.218446633526387</c:v>
                </c:pt>
                <c:pt idx="6">
                  <c:v>18.202040801612899</c:v>
                </c:pt>
                <c:pt idx="7">
                  <c:v>17.615997901621895</c:v>
                </c:pt>
                <c:pt idx="8">
                  <c:v>19.413481653930202</c:v>
                </c:pt>
                <c:pt idx="9">
                  <c:v>18.106357984605822</c:v>
                </c:pt>
                <c:pt idx="10">
                  <c:v>19.463707186964019</c:v>
                </c:pt>
                <c:pt idx="11">
                  <c:v>19.539416749724978</c:v>
                </c:pt>
              </c:numCache>
            </c:numRef>
          </c:val>
          <c:smooth val="0"/>
        </c:ser>
        <c:ser>
          <c:idx val="1"/>
          <c:order val="1"/>
          <c:tx>
            <c:strRef>
              <c:f>Sheet1!$C$1</c:f>
              <c:strCache>
                <c:ptCount val="1"/>
              </c:strCache>
            </c:strRef>
          </c:tx>
          <c:spPr>
            <a:ln w="26887">
              <a:noFill/>
            </a:ln>
          </c:spPr>
          <c:marker>
            <c:symbol val="none"/>
          </c:marker>
          <c:errBars>
            <c:errDir val="y"/>
            <c:errBarType val="both"/>
            <c:errValType val="fixedVal"/>
            <c:noEndCap val="0"/>
            <c:val val="0"/>
            <c:spPr>
              <a:ln w="11950">
                <a:solidFill>
                  <a:schemeClr val="tx1"/>
                </a:solidFill>
                <a:prstDash val="solid"/>
              </a:ln>
            </c:spPr>
          </c:errBars>
          <c:cat>
            <c:numRef>
              <c:f>Sheet1!$A$2:$A$13</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Sheet1!$C$2:$C$13</c:f>
              <c:numCache>
                <c:formatCode>General</c:formatCode>
                <c:ptCount val="12"/>
                <c:pt idx="0">
                  <c:v>15.551009742052848</c:v>
                </c:pt>
                <c:pt idx="1">
                  <c:v>15.812628120577775</c:v>
                </c:pt>
                <c:pt idx="2">
                  <c:v>17.762961388363099</c:v>
                </c:pt>
                <c:pt idx="3">
                  <c:v>15.887954216451305</c:v>
                </c:pt>
                <c:pt idx="4">
                  <c:v>18.150290082076033</c:v>
                </c:pt>
                <c:pt idx="5">
                  <c:v>16.845867994130984</c:v>
                </c:pt>
                <c:pt idx="6">
                  <c:v>16.845888636562993</c:v>
                </c:pt>
                <c:pt idx="7">
                  <c:v>16.305708600819681</c:v>
                </c:pt>
                <c:pt idx="8">
                  <c:v>18.055817438268338</c:v>
                </c:pt>
                <c:pt idx="9">
                  <c:v>16.81373319473559</c:v>
                </c:pt>
                <c:pt idx="10">
                  <c:v>18.131505309304767</c:v>
                </c:pt>
                <c:pt idx="11">
                  <c:v>18.214462819140813</c:v>
                </c:pt>
              </c:numCache>
            </c:numRef>
          </c:val>
          <c:smooth val="0"/>
        </c:ser>
        <c:ser>
          <c:idx val="2"/>
          <c:order val="2"/>
          <c:tx>
            <c:strRef>
              <c:f>Sheet1!$D$1</c:f>
              <c:strCache>
                <c:ptCount val="1"/>
              </c:strCache>
            </c:strRef>
          </c:tx>
          <c:spPr>
            <a:ln w="26887">
              <a:noFill/>
            </a:ln>
            <a:effectLst>
              <a:outerShdw blurRad="50800" dist="38100" dir="2700000" algn="tl" rotWithShape="0">
                <a:prstClr val="black">
                  <a:alpha val="40000"/>
                </a:prstClr>
              </a:outerShdw>
            </a:effectLst>
          </c:spPr>
          <c:marker>
            <c:symbol val="circle"/>
            <c:size val="10"/>
            <c:spPr>
              <a:gradFill>
                <a:gsLst>
                  <a:gs pos="0">
                    <a:srgbClr val="5E9EFF"/>
                  </a:gs>
                  <a:gs pos="4000">
                    <a:srgbClr val="85C2FF">
                      <a:lumMod val="56000"/>
                      <a:lumOff val="44000"/>
                    </a:srgbClr>
                  </a:gs>
                  <a:gs pos="100000">
                    <a:srgbClr val="C4D6EB"/>
                  </a:gs>
                </a:gsLst>
                <a:lin ang="5400000" scaled="0"/>
              </a:gradFill>
              <a:ln w="12700">
                <a:solidFill>
                  <a:srgbClr val="740000"/>
                </a:solidFill>
                <a:prstDash val="solid"/>
              </a:ln>
              <a:effectLst>
                <a:outerShdw blurRad="50800" dist="38100" dir="2700000" algn="tl" rotWithShape="0">
                  <a:prstClr val="black">
                    <a:alpha val="40000"/>
                  </a:prstClr>
                </a:outerShdw>
              </a:effectLst>
              <a:scene3d>
                <a:camera prst="orthographicFront"/>
                <a:lightRig rig="threePt" dir="t"/>
              </a:scene3d>
              <a:sp3d>
                <a:bevelT/>
              </a:sp3d>
            </c:spPr>
          </c:marker>
          <c:cat>
            <c:numRef>
              <c:f>Sheet1!$A$2:$A$13</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Sheet1!$D$2:$D$13</c:f>
              <c:numCache>
                <c:formatCode>General</c:formatCode>
                <c:ptCount val="12"/>
                <c:pt idx="0">
                  <c:v>16.265006515190247</c:v>
                </c:pt>
                <c:pt idx="1">
                  <c:v>16.513254592248948</c:v>
                </c:pt>
                <c:pt idx="2">
                  <c:v>18.501829808242366</c:v>
                </c:pt>
                <c:pt idx="3">
                  <c:v>16.566226019566905</c:v>
                </c:pt>
                <c:pt idx="4">
                  <c:v>18.875169559543306</c:v>
                </c:pt>
                <c:pt idx="5">
                  <c:v>17.522067238483302</c:v>
                </c:pt>
                <c:pt idx="6">
                  <c:v>17.514109810183136</c:v>
                </c:pt>
                <c:pt idx="7">
                  <c:v>16.951348149716061</c:v>
                </c:pt>
                <c:pt idx="8">
                  <c:v>18.725409410495633</c:v>
                </c:pt>
                <c:pt idx="9">
                  <c:v>17.451058563492971</c:v>
                </c:pt>
                <c:pt idx="10">
                  <c:v>18.788738770811307</c:v>
                </c:pt>
                <c:pt idx="11">
                  <c:v>18.868205194056863</c:v>
                </c:pt>
              </c:numCache>
            </c:numRef>
          </c:val>
          <c:smooth val="0"/>
        </c:ser>
        <c:dLbls>
          <c:showLegendKey val="0"/>
          <c:showVal val="0"/>
          <c:showCatName val="0"/>
          <c:showSerName val="0"/>
          <c:showPercent val="0"/>
          <c:showBubbleSize val="0"/>
        </c:dLbls>
        <c:hiLowLines>
          <c:spPr>
            <a:ln w="12700">
              <a:solidFill>
                <a:schemeClr val="tx1"/>
              </a:solidFill>
              <a:prstDash val="solid"/>
            </a:ln>
          </c:spPr>
        </c:hiLowLines>
        <c:axId val="38678528"/>
        <c:axId val="38679680"/>
      </c:stockChart>
      <c:catAx>
        <c:axId val="38678528"/>
        <c:scaling>
          <c:orientation val="minMax"/>
        </c:scaling>
        <c:delete val="0"/>
        <c:axPos val="b"/>
        <c:numFmt formatCode="General" sourceLinked="1"/>
        <c:majorTickMark val="cross"/>
        <c:minorTickMark val="none"/>
        <c:tickLblPos val="nextTo"/>
        <c:spPr>
          <a:ln w="2987">
            <a:solidFill>
              <a:schemeClr val="tx1"/>
            </a:solidFill>
            <a:prstDash val="solid"/>
          </a:ln>
        </c:spPr>
        <c:txPr>
          <a:bodyPr rot="0" vert="horz"/>
          <a:lstStyle/>
          <a:p>
            <a:pPr>
              <a:defRPr sz="1400" b="1" i="0" u="none" strike="noStrike" baseline="0">
                <a:solidFill>
                  <a:schemeClr val="tx1"/>
                </a:solidFill>
                <a:latin typeface="Arial"/>
                <a:ea typeface="Arial"/>
                <a:cs typeface="Arial"/>
              </a:defRPr>
            </a:pPr>
            <a:endParaRPr lang="es-AR"/>
          </a:p>
        </c:txPr>
        <c:crossAx val="38679680"/>
        <c:crosses val="autoZero"/>
        <c:auto val="1"/>
        <c:lblAlgn val="ctr"/>
        <c:lblOffset val="0"/>
        <c:tickLblSkip val="1"/>
        <c:tickMarkSkip val="1"/>
        <c:noMultiLvlLbl val="0"/>
      </c:catAx>
      <c:valAx>
        <c:axId val="38679680"/>
        <c:scaling>
          <c:orientation val="minMax"/>
          <c:max val="20"/>
          <c:min val="13"/>
        </c:scaling>
        <c:delete val="0"/>
        <c:axPos val="l"/>
        <c:title>
          <c:tx>
            <c:rich>
              <a:bodyPr/>
              <a:lstStyle/>
              <a:p>
                <a:pPr>
                  <a:defRPr sz="1129" b="1" i="0" u="none" strike="noStrike" baseline="0">
                    <a:solidFill>
                      <a:schemeClr val="tx1"/>
                    </a:solidFill>
                    <a:latin typeface="Arial"/>
                    <a:ea typeface="Arial"/>
                    <a:cs typeface="Arial"/>
                  </a:defRPr>
                </a:pPr>
                <a:r>
                  <a:rPr lang="es-AR"/>
                  <a:t>MUERTOS POR 100 P/AER</a:t>
                </a:r>
              </a:p>
            </c:rich>
          </c:tx>
          <c:layout>
            <c:manualLayout>
              <c:xMode val="edge"/>
              <c:yMode val="edge"/>
              <c:x val="0"/>
              <c:y val="0.31151832460732987"/>
            </c:manualLayout>
          </c:layout>
          <c:overlay val="0"/>
          <c:spPr>
            <a:noFill/>
            <a:ln w="23899">
              <a:noFill/>
            </a:ln>
          </c:spPr>
        </c:title>
        <c:numFmt formatCode="General" sourceLinked="1"/>
        <c:majorTickMark val="out"/>
        <c:minorTickMark val="none"/>
        <c:tickLblPos val="nextTo"/>
        <c:spPr>
          <a:ln w="11950">
            <a:solidFill>
              <a:schemeClr val="tx1"/>
            </a:solidFill>
            <a:prstDash val="solid"/>
          </a:ln>
        </c:spPr>
        <c:txPr>
          <a:bodyPr rot="0" vert="horz"/>
          <a:lstStyle/>
          <a:p>
            <a:pPr>
              <a:defRPr sz="1300" b="1" i="0" u="none" strike="noStrike" baseline="0">
                <a:solidFill>
                  <a:schemeClr val="tx1"/>
                </a:solidFill>
                <a:latin typeface="Arial"/>
                <a:ea typeface="Arial"/>
                <a:cs typeface="Arial"/>
              </a:defRPr>
            </a:pPr>
            <a:endParaRPr lang="es-AR"/>
          </a:p>
        </c:txPr>
        <c:crossAx val="38678528"/>
        <c:crosses val="autoZero"/>
        <c:crossBetween val="between"/>
        <c:majorUnit val="1"/>
        <c:minorUnit val="0.1"/>
      </c:valAx>
      <c:spPr>
        <a:noFill/>
        <a:ln w="11950">
          <a:solidFill>
            <a:schemeClr val="tx1"/>
          </a:solidFill>
          <a:prstDash val="solid"/>
        </a:ln>
      </c:spPr>
    </c:plotArea>
    <c:legend>
      <c:legendPos val="l"/>
      <c:layout>
        <c:manualLayout>
          <c:xMode val="edge"/>
          <c:yMode val="edge"/>
          <c:x val="0.78293605423804136"/>
          <c:y val="0.78128584790149114"/>
          <c:w val="0.13387786504667334"/>
          <c:h val="0.10542029215748996"/>
        </c:manualLayout>
      </c:layout>
      <c:overlay val="0"/>
    </c:legend>
    <c:plotVisOnly val="1"/>
    <c:dispBlanksAs val="gap"/>
    <c:showDLblsOverMax val="0"/>
  </c:chart>
  <c:spPr>
    <a:noFill/>
    <a:ln>
      <a:noFill/>
    </a:ln>
  </c:spPr>
  <c:txPr>
    <a:bodyPr/>
    <a:lstStyle/>
    <a:p>
      <a:pPr>
        <a:defRPr sz="2423" b="1" i="0" u="none" strike="noStrike" baseline="0">
          <a:solidFill>
            <a:schemeClr val="tx1"/>
          </a:solidFill>
          <a:latin typeface="?? ?????"/>
          <a:ea typeface="?? ?????"/>
          <a:cs typeface="?? ?????"/>
        </a:defRPr>
      </a:pPr>
      <a:endParaRPr lang="es-AR"/>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8854586237432222E-2"/>
          <c:y val="2.2696929238985312E-2"/>
          <c:w val="0.41710972029788917"/>
          <c:h val="0.88678792457215916"/>
        </c:manualLayout>
      </c:layout>
      <c:lineChart>
        <c:grouping val="standard"/>
        <c:varyColors val="0"/>
        <c:ser>
          <c:idx val="1"/>
          <c:order val="0"/>
          <c:tx>
            <c:strRef>
              <c:f>Sheet1!$A$2</c:f>
              <c:strCache>
                <c:ptCount val="1"/>
                <c:pt idx="0">
                  <c:v>20-44</c:v>
                </c:pt>
              </c:strCache>
            </c:strRef>
          </c:tx>
          <c:spPr>
            <a:ln w="12700">
              <a:solidFill>
                <a:srgbClr val="000000"/>
              </a:solidFill>
              <a:prstDash val="solid"/>
            </a:ln>
          </c:spPr>
          <c:marker>
            <c:symbol val="square"/>
            <c:size val="6"/>
            <c:spPr>
              <a:solidFill>
                <a:srgbClr val="0000FF"/>
              </a:solidFill>
              <a:ln>
                <a:solidFill>
                  <a:srgbClr val="000000"/>
                </a:solidFill>
                <a:prstDash val="solid"/>
              </a:ln>
            </c:spPr>
          </c:marker>
          <c:dLbls>
            <c:numFmt formatCode="0.0" sourceLinked="0"/>
            <c:spPr>
              <a:noFill/>
              <a:ln w="22955">
                <a:noFill/>
              </a:ln>
            </c:spPr>
            <c:txPr>
              <a:bodyPr/>
              <a:lstStyle/>
              <a:p>
                <a:pPr>
                  <a:defRPr sz="800" b="1" i="0" u="none" strike="noStrike" baseline="0">
                    <a:solidFill>
                      <a:schemeClr val="tx1"/>
                    </a:solidFill>
                    <a:latin typeface="Arial"/>
                    <a:ea typeface="Arial"/>
                    <a:cs typeface="Arial"/>
                  </a:defRPr>
                </a:pPr>
                <a:endParaRPr lang="es-AR"/>
              </a:p>
            </c:txPr>
            <c:dLblPos val="t"/>
            <c:showLegendKey val="0"/>
            <c:showVal val="1"/>
            <c:showCatName val="0"/>
            <c:showSerName val="0"/>
            <c:showPercent val="0"/>
            <c:showBubbleSize val="0"/>
            <c:showLeaderLines val="0"/>
          </c:dLbls>
          <c:cat>
            <c:numRef>
              <c:f>Sheet1!$B$1:$M$1</c:f>
              <c:numCache>
                <c:formatCode>0</c:formatCode>
                <c:ptCount val="12"/>
                <c:pt idx="0" formatCode="General">
                  <c:v>2005</c:v>
                </c:pt>
                <c:pt idx="1">
                  <c:v>2006</c:v>
                </c:pt>
                <c:pt idx="2" formatCode="General">
                  <c:v>2007</c:v>
                </c:pt>
                <c:pt idx="3" formatCode="General">
                  <c:v>2008</c:v>
                </c:pt>
                <c:pt idx="4" formatCode="General">
                  <c:v>2009</c:v>
                </c:pt>
                <c:pt idx="5" formatCode="General">
                  <c:v>2010</c:v>
                </c:pt>
                <c:pt idx="6" formatCode="General">
                  <c:v>2011</c:v>
                </c:pt>
                <c:pt idx="7" formatCode="General">
                  <c:v>2012</c:v>
                </c:pt>
                <c:pt idx="8" formatCode="General">
                  <c:v>2013</c:v>
                </c:pt>
                <c:pt idx="9" formatCode="General">
                  <c:v>2014</c:v>
                </c:pt>
                <c:pt idx="10" formatCode="General">
                  <c:v>2015</c:v>
                </c:pt>
                <c:pt idx="11" formatCode="General">
                  <c:v>2016</c:v>
                </c:pt>
              </c:numCache>
            </c:numRef>
          </c:cat>
          <c:val>
            <c:numRef>
              <c:f>Sheet1!$B$2:$M$2</c:f>
              <c:numCache>
                <c:formatCode>General</c:formatCode>
                <c:ptCount val="12"/>
                <c:pt idx="0">
                  <c:v>7.1583787304932232</c:v>
                </c:pt>
                <c:pt idx="1">
                  <c:v>7.2052273536144806</c:v>
                </c:pt>
                <c:pt idx="2">
                  <c:v>7.5390833425141652</c:v>
                </c:pt>
                <c:pt idx="3">
                  <c:v>7.6414220305352041</c:v>
                </c:pt>
                <c:pt idx="4">
                  <c:v>6.8530178139242253</c:v>
                </c:pt>
                <c:pt idx="5">
                  <c:v>7.3562388205834175</c:v>
                </c:pt>
                <c:pt idx="6">
                  <c:v>7.1887301232810614</c:v>
                </c:pt>
                <c:pt idx="7">
                  <c:v>7.7669419334994192</c:v>
                </c:pt>
                <c:pt idx="8">
                  <c:v>8.0712174797018932</c:v>
                </c:pt>
                <c:pt idx="9" formatCode="0.000">
                  <c:v>7.295127557426639</c:v>
                </c:pt>
                <c:pt idx="10" formatCode="0.000">
                  <c:v>7.4911253222979939</c:v>
                </c:pt>
                <c:pt idx="11" formatCode="0.000">
                  <c:v>7.1058023878693266</c:v>
                </c:pt>
              </c:numCache>
            </c:numRef>
          </c:val>
          <c:smooth val="1"/>
        </c:ser>
        <c:ser>
          <c:idx val="2"/>
          <c:order val="1"/>
          <c:tx>
            <c:strRef>
              <c:f>Sheet1!$A$3</c:f>
              <c:strCache>
                <c:ptCount val="1"/>
                <c:pt idx="0">
                  <c:v>45-64</c:v>
                </c:pt>
              </c:strCache>
            </c:strRef>
          </c:tx>
          <c:spPr>
            <a:ln w="12700">
              <a:solidFill>
                <a:srgbClr val="000000"/>
              </a:solidFill>
              <a:prstDash val="solid"/>
            </a:ln>
          </c:spPr>
          <c:marker>
            <c:symbol val="circle"/>
            <c:size val="7"/>
            <c:spPr>
              <a:solidFill>
                <a:srgbClr val="FFFF00"/>
              </a:solidFill>
              <a:ln>
                <a:solidFill>
                  <a:srgbClr val="000000"/>
                </a:solidFill>
                <a:prstDash val="solid"/>
              </a:ln>
            </c:spPr>
          </c:marker>
          <c:dLbls>
            <c:numFmt formatCode="0.0" sourceLinked="0"/>
            <c:spPr>
              <a:noFill/>
              <a:ln w="22955">
                <a:noFill/>
              </a:ln>
            </c:spPr>
            <c:txPr>
              <a:bodyPr/>
              <a:lstStyle/>
              <a:p>
                <a:pPr>
                  <a:defRPr sz="800" b="1" i="0" u="none" strike="noStrike" baseline="0">
                    <a:solidFill>
                      <a:schemeClr val="tx1"/>
                    </a:solidFill>
                    <a:latin typeface="Arial"/>
                    <a:ea typeface="Arial"/>
                    <a:cs typeface="Arial"/>
                  </a:defRPr>
                </a:pPr>
                <a:endParaRPr lang="es-AR"/>
              </a:p>
            </c:txPr>
            <c:dLblPos val="t"/>
            <c:showLegendKey val="0"/>
            <c:showVal val="1"/>
            <c:showCatName val="0"/>
            <c:showSerName val="0"/>
            <c:showPercent val="0"/>
            <c:showBubbleSize val="0"/>
            <c:showLeaderLines val="0"/>
          </c:dLbls>
          <c:cat>
            <c:numRef>
              <c:f>Sheet1!$B$1:$M$1</c:f>
              <c:numCache>
                <c:formatCode>0</c:formatCode>
                <c:ptCount val="12"/>
                <c:pt idx="0" formatCode="General">
                  <c:v>2005</c:v>
                </c:pt>
                <c:pt idx="1">
                  <c:v>2006</c:v>
                </c:pt>
                <c:pt idx="2" formatCode="General">
                  <c:v>2007</c:v>
                </c:pt>
                <c:pt idx="3" formatCode="General">
                  <c:v>2008</c:v>
                </c:pt>
                <c:pt idx="4" formatCode="General">
                  <c:v>2009</c:v>
                </c:pt>
                <c:pt idx="5" formatCode="General">
                  <c:v>2010</c:v>
                </c:pt>
                <c:pt idx="6" formatCode="General">
                  <c:v>2011</c:v>
                </c:pt>
                <c:pt idx="7" formatCode="General">
                  <c:v>2012</c:v>
                </c:pt>
                <c:pt idx="8" formatCode="General">
                  <c:v>2013</c:v>
                </c:pt>
                <c:pt idx="9" formatCode="General">
                  <c:v>2014</c:v>
                </c:pt>
                <c:pt idx="10" formatCode="General">
                  <c:v>2015</c:v>
                </c:pt>
                <c:pt idx="11" formatCode="General">
                  <c:v>2016</c:v>
                </c:pt>
              </c:numCache>
            </c:numRef>
          </c:cat>
          <c:val>
            <c:numRef>
              <c:f>Sheet1!$B$3:$M$3</c:f>
              <c:numCache>
                <c:formatCode>General</c:formatCode>
                <c:ptCount val="12"/>
                <c:pt idx="0">
                  <c:v>3.957624110860225</c:v>
                </c:pt>
                <c:pt idx="1">
                  <c:v>4.7924448349662452</c:v>
                </c:pt>
                <c:pt idx="2">
                  <c:v>4.4753980335190855</c:v>
                </c:pt>
                <c:pt idx="3">
                  <c:v>4.4457669819611176</c:v>
                </c:pt>
                <c:pt idx="4">
                  <c:v>4.7572947956046443</c:v>
                </c:pt>
                <c:pt idx="5">
                  <c:v>5.3930346134703617</c:v>
                </c:pt>
                <c:pt idx="6">
                  <c:v>5.0211089207227158</c:v>
                </c:pt>
                <c:pt idx="7">
                  <c:v>5.1255696901869392</c:v>
                </c:pt>
                <c:pt idx="8">
                  <c:v>4.9392027222102346</c:v>
                </c:pt>
                <c:pt idx="9" formatCode="0.000">
                  <c:v>4.9190057410561341</c:v>
                </c:pt>
                <c:pt idx="10" formatCode="0.000">
                  <c:v>4.8463790697552129</c:v>
                </c:pt>
                <c:pt idx="11" formatCode="0.000">
                  <c:v>4.3779084775433867</c:v>
                </c:pt>
              </c:numCache>
            </c:numRef>
          </c:val>
          <c:smooth val="1"/>
        </c:ser>
        <c:ser>
          <c:idx val="3"/>
          <c:order val="2"/>
          <c:tx>
            <c:strRef>
              <c:f>Sheet1!$A$4</c:f>
              <c:strCache>
                <c:ptCount val="1"/>
                <c:pt idx="0">
                  <c:v>65 y más</c:v>
                </c:pt>
              </c:strCache>
            </c:strRef>
          </c:tx>
          <c:spPr>
            <a:ln w="12700">
              <a:solidFill>
                <a:srgbClr val="000000"/>
              </a:solidFill>
              <a:prstDash val="solid"/>
            </a:ln>
          </c:spPr>
          <c:marker>
            <c:symbol val="triangle"/>
            <c:size val="7"/>
            <c:spPr>
              <a:solidFill>
                <a:srgbClr val="FF00FF"/>
              </a:solidFill>
              <a:ln>
                <a:solidFill>
                  <a:srgbClr val="000000"/>
                </a:solidFill>
                <a:prstDash val="solid"/>
              </a:ln>
            </c:spPr>
          </c:marker>
          <c:dLbls>
            <c:numFmt formatCode="0.0" sourceLinked="0"/>
            <c:spPr>
              <a:noFill/>
              <a:ln w="22955">
                <a:noFill/>
              </a:ln>
            </c:spPr>
            <c:txPr>
              <a:bodyPr/>
              <a:lstStyle/>
              <a:p>
                <a:pPr>
                  <a:defRPr sz="800" b="1" i="0" u="none" strike="noStrike" baseline="0">
                    <a:solidFill>
                      <a:schemeClr val="tx1"/>
                    </a:solidFill>
                    <a:latin typeface="Arial"/>
                    <a:ea typeface="Arial"/>
                    <a:cs typeface="Arial"/>
                  </a:defRPr>
                </a:pPr>
                <a:endParaRPr lang="es-AR"/>
              </a:p>
            </c:txPr>
            <c:dLblPos val="t"/>
            <c:showLegendKey val="0"/>
            <c:showVal val="1"/>
            <c:showCatName val="0"/>
            <c:showSerName val="0"/>
            <c:showPercent val="0"/>
            <c:showBubbleSize val="0"/>
            <c:showLeaderLines val="0"/>
          </c:dLbls>
          <c:cat>
            <c:numRef>
              <c:f>Sheet1!$B$1:$M$1</c:f>
              <c:numCache>
                <c:formatCode>0</c:formatCode>
                <c:ptCount val="12"/>
                <c:pt idx="0" formatCode="General">
                  <c:v>2005</c:v>
                </c:pt>
                <c:pt idx="1">
                  <c:v>2006</c:v>
                </c:pt>
                <c:pt idx="2" formatCode="General">
                  <c:v>2007</c:v>
                </c:pt>
                <c:pt idx="3" formatCode="General">
                  <c:v>2008</c:v>
                </c:pt>
                <c:pt idx="4" formatCode="General">
                  <c:v>2009</c:v>
                </c:pt>
                <c:pt idx="5" formatCode="General">
                  <c:v>2010</c:v>
                </c:pt>
                <c:pt idx="6" formatCode="General">
                  <c:v>2011</c:v>
                </c:pt>
                <c:pt idx="7" formatCode="General">
                  <c:v>2012</c:v>
                </c:pt>
                <c:pt idx="8" formatCode="General">
                  <c:v>2013</c:v>
                </c:pt>
                <c:pt idx="9" formatCode="General">
                  <c:v>2014</c:v>
                </c:pt>
                <c:pt idx="10" formatCode="General">
                  <c:v>2015</c:v>
                </c:pt>
                <c:pt idx="11" formatCode="General">
                  <c:v>2016</c:v>
                </c:pt>
              </c:numCache>
            </c:numRef>
          </c:cat>
          <c:val>
            <c:numRef>
              <c:f>Sheet1!$B$4:$M$4</c:f>
              <c:numCache>
                <c:formatCode>General</c:formatCode>
                <c:ptCount val="12"/>
                <c:pt idx="0">
                  <c:v>0.79330201603280348</c:v>
                </c:pt>
                <c:pt idx="1">
                  <c:v>0.90939492840067038</c:v>
                </c:pt>
                <c:pt idx="2">
                  <c:v>0.87580711636213759</c:v>
                </c:pt>
                <c:pt idx="3">
                  <c:v>1.0105480351947149</c:v>
                </c:pt>
                <c:pt idx="4">
                  <c:v>1.0513140274927086</c:v>
                </c:pt>
                <c:pt idx="5">
                  <c:v>1.1537353130802586</c:v>
                </c:pt>
                <c:pt idx="6">
                  <c:v>1.7127444747486762</c:v>
                </c:pt>
                <c:pt idx="7">
                  <c:v>1.5239676964833335</c:v>
                </c:pt>
                <c:pt idx="8">
                  <c:v>1.4426924493599347</c:v>
                </c:pt>
                <c:pt idx="9" formatCode="0.000">
                  <c:v>1.5779407877188776</c:v>
                </c:pt>
                <c:pt idx="10" formatCode="0.000">
                  <c:v>1.4913289116270665</c:v>
                </c:pt>
                <c:pt idx="11" formatCode="0.0000">
                  <c:v>1.6895763668179526</c:v>
                </c:pt>
              </c:numCache>
            </c:numRef>
          </c:val>
          <c:smooth val="1"/>
        </c:ser>
        <c:ser>
          <c:idx val="0"/>
          <c:order val="3"/>
          <c:tx>
            <c:strRef>
              <c:f>Sheet1!$A$5</c:f>
              <c:strCache>
                <c:ptCount val="1"/>
                <c:pt idx="0">
                  <c:v>TODOS</c:v>
                </c:pt>
              </c:strCache>
            </c:strRef>
          </c:tx>
          <c:spPr>
            <a:ln w="15875">
              <a:solidFill>
                <a:srgbClr val="000000"/>
              </a:solidFill>
              <a:prstDash val="sysDot"/>
            </a:ln>
          </c:spPr>
          <c:marker>
            <c:symbol val="none"/>
          </c:marker>
          <c:val>
            <c:numRef>
              <c:f>Sheet1!$B$5:$M$5</c:f>
              <c:numCache>
                <c:formatCode>General</c:formatCode>
                <c:ptCount val="12"/>
                <c:pt idx="0">
                  <c:v>3.7924275530826841</c:v>
                </c:pt>
                <c:pt idx="1">
                  <c:v>4.1485890559513701</c:v>
                </c:pt>
                <c:pt idx="2">
                  <c:v>4.0797554247906715</c:v>
                </c:pt>
                <c:pt idx="3">
                  <c:v>4.1435717028613714</c:v>
                </c:pt>
                <c:pt idx="4">
                  <c:v>4.0330361062770121</c:v>
                </c:pt>
                <c:pt idx="5">
                  <c:v>4.4271060442005492</c:v>
                </c:pt>
                <c:pt idx="6">
                  <c:v>4.4298699838474187</c:v>
                </c:pt>
                <c:pt idx="7">
                  <c:v>4.5560377354616177</c:v>
                </c:pt>
                <c:pt idx="8">
                  <c:v>4.5486382046527911</c:v>
                </c:pt>
                <c:pt idx="9">
                  <c:v>4.3723224222807566</c:v>
                </c:pt>
                <c:pt idx="10">
                  <c:v>4.3632382423352869</c:v>
                </c:pt>
                <c:pt idx="11">
                  <c:v>4.1541915573491766</c:v>
                </c:pt>
              </c:numCache>
            </c:numRef>
          </c:val>
          <c:smooth val="0"/>
        </c:ser>
        <c:dLbls>
          <c:showLegendKey val="0"/>
          <c:showVal val="0"/>
          <c:showCatName val="0"/>
          <c:showSerName val="0"/>
          <c:showPercent val="0"/>
          <c:showBubbleSize val="0"/>
        </c:dLbls>
        <c:marker val="1"/>
        <c:smooth val="0"/>
        <c:axId val="38299136"/>
        <c:axId val="38300672"/>
      </c:lineChart>
      <c:catAx>
        <c:axId val="38299136"/>
        <c:scaling>
          <c:orientation val="minMax"/>
        </c:scaling>
        <c:delete val="0"/>
        <c:axPos val="b"/>
        <c:numFmt formatCode="General" sourceLinked="1"/>
        <c:majorTickMark val="out"/>
        <c:minorTickMark val="none"/>
        <c:tickLblPos val="nextTo"/>
        <c:spPr>
          <a:ln w="2869">
            <a:solidFill>
              <a:schemeClr val="tx1"/>
            </a:solidFill>
            <a:prstDash val="solid"/>
          </a:ln>
        </c:spPr>
        <c:txPr>
          <a:bodyPr rot="-5400000" vert="horz"/>
          <a:lstStyle/>
          <a:p>
            <a:pPr>
              <a:defRPr sz="972" b="1" i="0" u="none" strike="noStrike" baseline="0">
                <a:solidFill>
                  <a:schemeClr val="tx1"/>
                </a:solidFill>
                <a:latin typeface="Arial"/>
                <a:ea typeface="Arial"/>
                <a:cs typeface="Arial"/>
              </a:defRPr>
            </a:pPr>
            <a:endParaRPr lang="es-AR"/>
          </a:p>
        </c:txPr>
        <c:crossAx val="38300672"/>
        <c:crossesAt val="0"/>
        <c:auto val="1"/>
        <c:lblAlgn val="ctr"/>
        <c:lblOffset val="100"/>
        <c:tickLblSkip val="1"/>
        <c:tickMarkSkip val="1"/>
        <c:noMultiLvlLbl val="0"/>
      </c:catAx>
      <c:valAx>
        <c:axId val="38300672"/>
        <c:scaling>
          <c:orientation val="minMax"/>
          <c:max val="15"/>
          <c:min val="0"/>
        </c:scaling>
        <c:delete val="0"/>
        <c:axPos val="l"/>
        <c:majorGridlines>
          <c:spPr>
            <a:ln w="2869">
              <a:solidFill>
                <a:srgbClr val="C0C0C0"/>
              </a:solidFill>
              <a:prstDash val="sysDash"/>
            </a:ln>
          </c:spPr>
        </c:majorGridlines>
        <c:title>
          <c:tx>
            <c:rich>
              <a:bodyPr/>
              <a:lstStyle/>
              <a:p>
                <a:pPr>
                  <a:defRPr sz="904" b="1" i="0" u="none" strike="noStrike" baseline="0">
                    <a:solidFill>
                      <a:schemeClr val="tx1"/>
                    </a:solidFill>
                    <a:latin typeface="Arial"/>
                    <a:ea typeface="Arial"/>
                    <a:cs typeface="Arial"/>
                  </a:defRPr>
                </a:pPr>
                <a:r>
                  <a:rPr lang="es-ES" baseline="0" dirty="0" smtClean="0"/>
                  <a:t>TRASPLANTES  </a:t>
                </a:r>
                <a:r>
                  <a:rPr lang="es-ES" baseline="0" dirty="0"/>
                  <a:t>POR </a:t>
                </a:r>
                <a:r>
                  <a:rPr lang="es-ES" baseline="0" dirty="0" smtClean="0"/>
                  <a:t>100 P/AER</a:t>
                </a:r>
                <a:endParaRPr lang="es-ES" baseline="0" dirty="0"/>
              </a:p>
            </c:rich>
          </c:tx>
          <c:layout>
            <c:manualLayout>
              <c:xMode val="edge"/>
              <c:yMode val="edge"/>
              <c:x val="9.8039215686274508E-3"/>
              <c:y val="0.30173564753004006"/>
            </c:manualLayout>
          </c:layout>
          <c:overlay val="0"/>
          <c:spPr>
            <a:noFill/>
            <a:ln w="22955">
              <a:noFill/>
            </a:ln>
          </c:spPr>
        </c:title>
        <c:numFmt formatCode="General" sourceLinked="1"/>
        <c:majorTickMark val="out"/>
        <c:minorTickMark val="in"/>
        <c:tickLblPos val="nextTo"/>
        <c:spPr>
          <a:ln w="2869">
            <a:solidFill>
              <a:schemeClr val="tx1"/>
            </a:solidFill>
            <a:prstDash val="solid"/>
          </a:ln>
        </c:spPr>
        <c:txPr>
          <a:bodyPr rot="0" vert="horz"/>
          <a:lstStyle/>
          <a:p>
            <a:pPr>
              <a:defRPr sz="972" b="1" i="0" u="none" strike="noStrike" baseline="0">
                <a:solidFill>
                  <a:schemeClr val="tx1"/>
                </a:solidFill>
                <a:latin typeface="Arial"/>
                <a:ea typeface="Arial"/>
                <a:cs typeface="Arial"/>
              </a:defRPr>
            </a:pPr>
            <a:endParaRPr lang="es-AR"/>
          </a:p>
        </c:txPr>
        <c:crossAx val="38299136"/>
        <c:crosses val="autoZero"/>
        <c:crossBetween val="between"/>
        <c:majorUnit val="5"/>
        <c:minorUnit val="1"/>
      </c:valAx>
      <c:spPr>
        <a:noFill/>
        <a:ln w="11478">
          <a:solidFill>
            <a:schemeClr val="tx1"/>
          </a:solidFill>
          <a:prstDash val="solid"/>
        </a:ln>
      </c:spPr>
    </c:plotArea>
    <c:legend>
      <c:legendPos val="r"/>
      <c:layout>
        <c:manualLayout>
          <c:xMode val="edge"/>
          <c:yMode val="edge"/>
          <c:x val="0.37923287095315017"/>
          <c:y val="0.1338706676500469"/>
          <c:w val="0.13097287455815376"/>
          <c:h val="0.15441456973321571"/>
        </c:manualLayout>
      </c:layout>
      <c:overlay val="0"/>
      <c:spPr>
        <a:solidFill>
          <a:schemeClr val="bg1"/>
        </a:solidFill>
        <a:ln w="6350">
          <a:solidFill>
            <a:schemeClr val="tx1"/>
          </a:solidFill>
        </a:ln>
      </c:spPr>
      <c:txPr>
        <a:bodyPr/>
        <a:lstStyle/>
        <a:p>
          <a:pPr>
            <a:defRPr sz="1100" b="1" i="0" u="none" strike="noStrike" baseline="0">
              <a:solidFill>
                <a:schemeClr val="tx1"/>
              </a:solidFill>
              <a:latin typeface="Arial"/>
              <a:ea typeface="Arial"/>
              <a:cs typeface="Arial"/>
            </a:defRPr>
          </a:pPr>
          <a:endParaRPr lang="es-AR"/>
        </a:p>
      </c:txPr>
    </c:legend>
    <c:plotVisOnly val="1"/>
    <c:dispBlanksAs val="gap"/>
    <c:showDLblsOverMax val="0"/>
  </c:chart>
  <c:spPr>
    <a:noFill/>
    <a:ln>
      <a:noFill/>
    </a:ln>
  </c:spPr>
  <c:txPr>
    <a:bodyPr/>
    <a:lstStyle/>
    <a:p>
      <a:pPr>
        <a:defRPr sz="2327" b="1" i="0" u="none" strike="noStrike" baseline="0">
          <a:solidFill>
            <a:schemeClr val="tx1"/>
          </a:solidFill>
          <a:latin typeface="Garamond"/>
          <a:ea typeface="Garamond"/>
          <a:cs typeface="Garamond"/>
        </a:defRPr>
      </a:pPr>
      <a:endParaRPr lang="es-AR"/>
    </a:p>
  </c:txPr>
  <c:externalData r:id="rId2">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252372355465564"/>
          <c:y val="2.6163013894759925E-2"/>
          <c:w val="0.79984244925834092"/>
          <c:h val="0.88960215947885024"/>
        </c:manualLayout>
      </c:layout>
      <c:lineChart>
        <c:grouping val="standard"/>
        <c:varyColors val="0"/>
        <c:ser>
          <c:idx val="1"/>
          <c:order val="0"/>
          <c:tx>
            <c:strRef>
              <c:f>Sheet1!$A$2</c:f>
              <c:strCache>
                <c:ptCount val="1"/>
                <c:pt idx="0">
                  <c:v>20-44</c:v>
                </c:pt>
              </c:strCache>
            </c:strRef>
          </c:tx>
          <c:spPr>
            <a:ln w="12700">
              <a:solidFill>
                <a:srgbClr val="000000"/>
              </a:solidFill>
              <a:prstDash val="solid"/>
            </a:ln>
          </c:spPr>
          <c:marker>
            <c:symbol val="square"/>
            <c:size val="6"/>
            <c:spPr>
              <a:solidFill>
                <a:srgbClr val="0000FF"/>
              </a:solidFill>
              <a:ln>
                <a:solidFill>
                  <a:srgbClr val="000000"/>
                </a:solidFill>
                <a:prstDash val="solid"/>
              </a:ln>
            </c:spPr>
          </c:marker>
          <c:dLbls>
            <c:numFmt formatCode="0.0" sourceLinked="0"/>
            <c:spPr>
              <a:noFill/>
              <a:ln w="22970">
                <a:noFill/>
              </a:ln>
            </c:spPr>
            <c:txPr>
              <a:bodyPr/>
              <a:lstStyle/>
              <a:p>
                <a:pPr>
                  <a:defRPr sz="800" b="1" i="0" u="none" strike="noStrike" baseline="0">
                    <a:solidFill>
                      <a:schemeClr val="tx1"/>
                    </a:solidFill>
                    <a:latin typeface="Arial"/>
                    <a:ea typeface="Arial"/>
                    <a:cs typeface="Arial"/>
                  </a:defRPr>
                </a:pPr>
                <a:endParaRPr lang="es-AR"/>
              </a:p>
            </c:txPr>
            <c:dLblPos val="t"/>
            <c:showLegendKey val="0"/>
            <c:showVal val="1"/>
            <c:showCatName val="0"/>
            <c:showSerName val="0"/>
            <c:showPercent val="0"/>
            <c:showBubbleSize val="0"/>
            <c:showLeaderLines val="0"/>
          </c:dLbls>
          <c:cat>
            <c:numRef>
              <c:f>Sheet1!$B$1:$M$1</c:f>
              <c:numCache>
                <c:formatCode>0</c:formatCode>
                <c:ptCount val="12"/>
                <c:pt idx="0" formatCode="General">
                  <c:v>2005</c:v>
                </c:pt>
                <c:pt idx="1">
                  <c:v>2006</c:v>
                </c:pt>
                <c:pt idx="2" formatCode="General">
                  <c:v>2007</c:v>
                </c:pt>
                <c:pt idx="3" formatCode="General">
                  <c:v>2008</c:v>
                </c:pt>
                <c:pt idx="4" formatCode="General">
                  <c:v>2009</c:v>
                </c:pt>
                <c:pt idx="5" formatCode="General">
                  <c:v>2010</c:v>
                </c:pt>
                <c:pt idx="6" formatCode="General">
                  <c:v>2011</c:v>
                </c:pt>
                <c:pt idx="7" formatCode="General">
                  <c:v>2012</c:v>
                </c:pt>
                <c:pt idx="8" formatCode="General">
                  <c:v>2013</c:v>
                </c:pt>
                <c:pt idx="9" formatCode="General">
                  <c:v>2014</c:v>
                </c:pt>
                <c:pt idx="10" formatCode="General">
                  <c:v>2015</c:v>
                </c:pt>
                <c:pt idx="11" formatCode="General">
                  <c:v>2016</c:v>
                </c:pt>
              </c:numCache>
            </c:numRef>
          </c:cat>
          <c:val>
            <c:numRef>
              <c:f>Sheet1!$B$2:$M$2</c:f>
              <c:numCache>
                <c:formatCode>General</c:formatCode>
                <c:ptCount val="12"/>
                <c:pt idx="0">
                  <c:v>2.483097554943499</c:v>
                </c:pt>
                <c:pt idx="1">
                  <c:v>7.1054487560765933</c:v>
                </c:pt>
                <c:pt idx="2">
                  <c:v>13.847271406519567</c:v>
                </c:pt>
                <c:pt idx="3">
                  <c:v>11.551687023923323</c:v>
                </c:pt>
                <c:pt idx="4">
                  <c:v>12.303384625109507</c:v>
                </c:pt>
                <c:pt idx="5">
                  <c:v>10.084063880925775</c:v>
                </c:pt>
                <c:pt idx="6">
                  <c:v>10.257144095000342</c:v>
                </c:pt>
                <c:pt idx="7">
                  <c:v>9.732230761948129</c:v>
                </c:pt>
                <c:pt idx="8">
                  <c:v>11.312321842466631</c:v>
                </c:pt>
                <c:pt idx="9" formatCode="0.000">
                  <c:v>8.3574866279739126</c:v>
                </c:pt>
                <c:pt idx="10" formatCode="0.000">
                  <c:v>10.416659671848691</c:v>
                </c:pt>
                <c:pt idx="11">
                  <c:v>6.2728548635456267</c:v>
                </c:pt>
              </c:numCache>
            </c:numRef>
          </c:val>
          <c:smooth val="1"/>
        </c:ser>
        <c:ser>
          <c:idx val="2"/>
          <c:order val="1"/>
          <c:tx>
            <c:strRef>
              <c:f>Sheet1!$A$3</c:f>
              <c:strCache>
                <c:ptCount val="1"/>
                <c:pt idx="0">
                  <c:v>45-64</c:v>
                </c:pt>
              </c:strCache>
            </c:strRef>
          </c:tx>
          <c:spPr>
            <a:ln w="12700">
              <a:solidFill>
                <a:srgbClr val="000000"/>
              </a:solidFill>
              <a:prstDash val="solid"/>
            </a:ln>
          </c:spPr>
          <c:marker>
            <c:symbol val="circle"/>
            <c:size val="7"/>
            <c:spPr>
              <a:solidFill>
                <a:srgbClr val="FFFF00"/>
              </a:solidFill>
              <a:ln>
                <a:solidFill>
                  <a:srgbClr val="000000"/>
                </a:solidFill>
                <a:prstDash val="solid"/>
              </a:ln>
            </c:spPr>
          </c:marker>
          <c:dLbls>
            <c:numFmt formatCode="0.0" sourceLinked="0"/>
            <c:spPr>
              <a:noFill/>
              <a:ln w="22970">
                <a:noFill/>
              </a:ln>
            </c:spPr>
            <c:txPr>
              <a:bodyPr/>
              <a:lstStyle/>
              <a:p>
                <a:pPr>
                  <a:defRPr sz="800" b="1" i="0" u="none" strike="noStrike" baseline="0">
                    <a:solidFill>
                      <a:schemeClr val="tx1"/>
                    </a:solidFill>
                    <a:latin typeface="Arial"/>
                    <a:ea typeface="Arial"/>
                    <a:cs typeface="Arial"/>
                  </a:defRPr>
                </a:pPr>
                <a:endParaRPr lang="es-AR"/>
              </a:p>
            </c:txPr>
            <c:dLblPos val="t"/>
            <c:showLegendKey val="0"/>
            <c:showVal val="1"/>
            <c:showCatName val="0"/>
            <c:showSerName val="0"/>
            <c:showPercent val="0"/>
            <c:showBubbleSize val="0"/>
            <c:showLeaderLines val="0"/>
          </c:dLbls>
          <c:cat>
            <c:numRef>
              <c:f>Sheet1!$B$1:$M$1</c:f>
              <c:numCache>
                <c:formatCode>0</c:formatCode>
                <c:ptCount val="12"/>
                <c:pt idx="0" formatCode="General">
                  <c:v>2005</c:v>
                </c:pt>
                <c:pt idx="1">
                  <c:v>2006</c:v>
                </c:pt>
                <c:pt idx="2" formatCode="General">
                  <c:v>2007</c:v>
                </c:pt>
                <c:pt idx="3" formatCode="General">
                  <c:v>2008</c:v>
                </c:pt>
                <c:pt idx="4" formatCode="General">
                  <c:v>2009</c:v>
                </c:pt>
                <c:pt idx="5" formatCode="General">
                  <c:v>2010</c:v>
                </c:pt>
                <c:pt idx="6" formatCode="General">
                  <c:v>2011</c:v>
                </c:pt>
                <c:pt idx="7" formatCode="General">
                  <c:v>2012</c:v>
                </c:pt>
                <c:pt idx="8" formatCode="General">
                  <c:v>2013</c:v>
                </c:pt>
                <c:pt idx="9" formatCode="General">
                  <c:v>2014</c:v>
                </c:pt>
                <c:pt idx="10" formatCode="General">
                  <c:v>2015</c:v>
                </c:pt>
                <c:pt idx="11" formatCode="General">
                  <c:v>2016</c:v>
                </c:pt>
              </c:numCache>
            </c:numRef>
          </c:cat>
          <c:val>
            <c:numRef>
              <c:f>Sheet1!$B$3:$M$3</c:f>
              <c:numCache>
                <c:formatCode>General</c:formatCode>
                <c:ptCount val="12"/>
                <c:pt idx="0">
                  <c:v>0.77341856635095574</c:v>
                </c:pt>
                <c:pt idx="1">
                  <c:v>0.85327316361264671</c:v>
                </c:pt>
                <c:pt idx="2">
                  <c:v>0.92582991393485126</c:v>
                </c:pt>
                <c:pt idx="3">
                  <c:v>1.318003793076179</c:v>
                </c:pt>
                <c:pt idx="4">
                  <c:v>1.3012204172905026</c:v>
                </c:pt>
                <c:pt idx="5">
                  <c:v>1.6828096590571531</c:v>
                </c:pt>
                <c:pt idx="6">
                  <c:v>1.8423583979722664</c:v>
                </c:pt>
                <c:pt idx="7">
                  <c:v>1.6929517914863357</c:v>
                </c:pt>
                <c:pt idx="8">
                  <c:v>1.5771920420327223</c:v>
                </c:pt>
                <c:pt idx="9" formatCode="0.000">
                  <c:v>1.5425793602143967</c:v>
                </c:pt>
                <c:pt idx="10" formatCode="0.000">
                  <c:v>1.5380357748810278</c:v>
                </c:pt>
                <c:pt idx="11">
                  <c:v>1.2786477252925763</c:v>
                </c:pt>
              </c:numCache>
            </c:numRef>
          </c:val>
          <c:smooth val="1"/>
        </c:ser>
        <c:ser>
          <c:idx val="3"/>
          <c:order val="2"/>
          <c:tx>
            <c:strRef>
              <c:f>Sheet1!$A$4</c:f>
              <c:strCache>
                <c:ptCount val="1"/>
                <c:pt idx="0">
                  <c:v>65 y más</c:v>
                </c:pt>
              </c:strCache>
            </c:strRef>
          </c:tx>
          <c:spPr>
            <a:ln w="12700">
              <a:solidFill>
                <a:srgbClr val="000000"/>
              </a:solidFill>
              <a:prstDash val="solid"/>
            </a:ln>
          </c:spPr>
          <c:marker>
            <c:symbol val="triangle"/>
            <c:size val="7"/>
            <c:spPr>
              <a:solidFill>
                <a:srgbClr val="FF00FF"/>
              </a:solidFill>
              <a:ln>
                <a:solidFill>
                  <a:srgbClr val="000000"/>
                </a:solidFill>
                <a:prstDash val="solid"/>
              </a:ln>
            </c:spPr>
          </c:marker>
          <c:dLbls>
            <c:dLbl>
              <c:idx val="0"/>
              <c:layout>
                <c:manualLayout>
                  <c:x val="-4.1233319396033939E-2"/>
                  <c:y val="-2.2657912457912457E-2"/>
                </c:manualLayout>
              </c:layout>
              <c:dLblPos val="r"/>
              <c:showLegendKey val="0"/>
              <c:showVal val="1"/>
              <c:showCatName val="0"/>
              <c:showSerName val="0"/>
              <c:showPercent val="0"/>
              <c:showBubbleSize val="0"/>
            </c:dLbl>
            <c:dLbl>
              <c:idx val="1"/>
              <c:layout>
                <c:manualLayout>
                  <c:x val="-4.4165462448598029E-2"/>
                  <c:y val="-1.8381818181818183E-2"/>
                </c:manualLayout>
              </c:layout>
              <c:dLblPos val="r"/>
              <c:showLegendKey val="0"/>
              <c:showVal val="1"/>
              <c:showCatName val="0"/>
              <c:showSerName val="0"/>
              <c:showPercent val="0"/>
              <c:showBubbleSize val="0"/>
            </c:dLbl>
            <c:dLbl>
              <c:idx val="2"/>
              <c:layout>
                <c:manualLayout>
                  <c:x val="-5.002974855372621E-2"/>
                  <c:y val="-2.2657912457912457E-2"/>
                </c:manualLayout>
              </c:layout>
              <c:dLblPos val="r"/>
              <c:showLegendKey val="0"/>
              <c:showVal val="1"/>
              <c:showCatName val="0"/>
              <c:showSerName val="0"/>
              <c:showPercent val="0"/>
              <c:showBubbleSize val="0"/>
            </c:dLbl>
            <c:dLbl>
              <c:idx val="11"/>
              <c:layout>
                <c:manualLayout>
                  <c:x val="-3.8301176343469849E-2"/>
                  <c:y val="-1.8381818181818183E-2"/>
                </c:manualLayout>
              </c:layout>
              <c:dLblPos val="r"/>
              <c:showLegendKey val="0"/>
              <c:showVal val="1"/>
              <c:showCatName val="0"/>
              <c:showSerName val="0"/>
              <c:showPercent val="0"/>
              <c:showBubbleSize val="0"/>
            </c:dLbl>
            <c:numFmt formatCode="0.0" sourceLinked="0"/>
            <c:spPr>
              <a:noFill/>
              <a:ln w="22970">
                <a:noFill/>
              </a:ln>
            </c:spPr>
            <c:txPr>
              <a:bodyPr/>
              <a:lstStyle/>
              <a:p>
                <a:pPr>
                  <a:defRPr sz="800" b="1" i="0" u="none" strike="noStrike" baseline="0">
                    <a:solidFill>
                      <a:schemeClr val="tx1"/>
                    </a:solidFill>
                    <a:latin typeface="Arial"/>
                    <a:ea typeface="Arial"/>
                    <a:cs typeface="Arial"/>
                  </a:defRPr>
                </a:pPr>
                <a:endParaRPr lang="es-AR"/>
              </a:p>
            </c:txPr>
            <c:dLblPos val="t"/>
            <c:showLegendKey val="0"/>
            <c:showVal val="1"/>
            <c:showCatName val="0"/>
            <c:showSerName val="0"/>
            <c:showPercent val="0"/>
            <c:showBubbleSize val="0"/>
            <c:showLeaderLines val="0"/>
          </c:dLbls>
          <c:cat>
            <c:numRef>
              <c:f>Sheet1!$B$1:$M$1</c:f>
              <c:numCache>
                <c:formatCode>0</c:formatCode>
                <c:ptCount val="12"/>
                <c:pt idx="0" formatCode="General">
                  <c:v>2005</c:v>
                </c:pt>
                <c:pt idx="1">
                  <c:v>2006</c:v>
                </c:pt>
                <c:pt idx="2" formatCode="General">
                  <c:v>2007</c:v>
                </c:pt>
                <c:pt idx="3" formatCode="General">
                  <c:v>2008</c:v>
                </c:pt>
                <c:pt idx="4" formatCode="General">
                  <c:v>2009</c:v>
                </c:pt>
                <c:pt idx="5" formatCode="General">
                  <c:v>2010</c:v>
                </c:pt>
                <c:pt idx="6" formatCode="General">
                  <c:v>2011</c:v>
                </c:pt>
                <c:pt idx="7" formatCode="General">
                  <c:v>2012</c:v>
                </c:pt>
                <c:pt idx="8" formatCode="General">
                  <c:v>2013</c:v>
                </c:pt>
                <c:pt idx="9" formatCode="General">
                  <c:v>2014</c:v>
                </c:pt>
                <c:pt idx="10" formatCode="General">
                  <c:v>2015</c:v>
                </c:pt>
                <c:pt idx="11" formatCode="General">
                  <c:v>2016</c:v>
                </c:pt>
              </c:numCache>
            </c:numRef>
          </c:cat>
          <c:val>
            <c:numRef>
              <c:f>Sheet1!$B$4:$M$4</c:f>
              <c:numCache>
                <c:formatCode>General</c:formatCode>
                <c:ptCount val="12"/>
                <c:pt idx="0">
                  <c:v>0.33780425305206147</c:v>
                </c:pt>
                <c:pt idx="1">
                  <c:v>0.21839416560860153</c:v>
                </c:pt>
                <c:pt idx="2">
                  <c:v>0.33327917546731994</c:v>
                </c:pt>
                <c:pt idx="3">
                  <c:v>0.38499266261733955</c:v>
                </c:pt>
                <c:pt idx="4">
                  <c:v>0.4960927393794991</c:v>
                </c:pt>
                <c:pt idx="5">
                  <c:v>0.69568651904069878</c:v>
                </c:pt>
                <c:pt idx="6">
                  <c:v>0.82566009460920342</c:v>
                </c:pt>
                <c:pt idx="7">
                  <c:v>0.84970224818691387</c:v>
                </c:pt>
                <c:pt idx="8">
                  <c:v>0.85525082213213</c:v>
                </c:pt>
                <c:pt idx="9">
                  <c:v>0.49112018927863765</c:v>
                </c:pt>
                <c:pt idx="10">
                  <c:v>0.59513683743924795</c:v>
                </c:pt>
                <c:pt idx="11">
                  <c:v>0.82474812899162586</c:v>
                </c:pt>
              </c:numCache>
            </c:numRef>
          </c:val>
          <c:smooth val="1"/>
        </c:ser>
        <c:ser>
          <c:idx val="0"/>
          <c:order val="3"/>
          <c:tx>
            <c:strRef>
              <c:f>Sheet1!$A$5</c:f>
              <c:strCache>
                <c:ptCount val="1"/>
                <c:pt idx="0">
                  <c:v>TODOS</c:v>
                </c:pt>
              </c:strCache>
            </c:strRef>
          </c:tx>
          <c:spPr>
            <a:ln w="12700">
              <a:solidFill>
                <a:srgbClr val="000000"/>
              </a:solidFill>
              <a:prstDash val="sysDot"/>
            </a:ln>
          </c:spPr>
          <c:marker>
            <c:symbol val="none"/>
          </c:marker>
          <c:val>
            <c:numRef>
              <c:f>Sheet1!$B$5:$M$5</c:f>
              <c:numCache>
                <c:formatCode>General</c:formatCode>
                <c:ptCount val="12"/>
                <c:pt idx="0">
                  <c:v>0.72882373991320959</c:v>
                </c:pt>
                <c:pt idx="1">
                  <c:v>1.0935081128828048</c:v>
                </c:pt>
                <c:pt idx="2">
                  <c:v>1.696386516253729</c:v>
                </c:pt>
                <c:pt idx="3">
                  <c:v>1.6861271594820675</c:v>
                </c:pt>
                <c:pt idx="4">
                  <c:v>1.6821835513980223</c:v>
                </c:pt>
                <c:pt idx="5">
                  <c:v>1.7497401078359045</c:v>
                </c:pt>
                <c:pt idx="6">
                  <c:v>1.9020696787068647</c:v>
                </c:pt>
                <c:pt idx="7">
                  <c:v>1.8235926357567891</c:v>
                </c:pt>
                <c:pt idx="8">
                  <c:v>1.8936291616314458</c:v>
                </c:pt>
                <c:pt idx="9">
                  <c:v>1.5083108999943442</c:v>
                </c:pt>
                <c:pt idx="10">
                  <c:v>1.7028972246284488</c:v>
                </c:pt>
                <c:pt idx="11">
                  <c:v>1.4249369666901026</c:v>
                </c:pt>
              </c:numCache>
            </c:numRef>
          </c:val>
          <c:smooth val="0"/>
        </c:ser>
        <c:dLbls>
          <c:showLegendKey val="0"/>
          <c:showVal val="0"/>
          <c:showCatName val="0"/>
          <c:showSerName val="0"/>
          <c:showPercent val="0"/>
          <c:showBubbleSize val="0"/>
        </c:dLbls>
        <c:marker val="1"/>
        <c:smooth val="0"/>
        <c:axId val="38806656"/>
        <c:axId val="38808192"/>
      </c:lineChart>
      <c:catAx>
        <c:axId val="38806656"/>
        <c:scaling>
          <c:orientation val="minMax"/>
        </c:scaling>
        <c:delete val="0"/>
        <c:axPos val="b"/>
        <c:numFmt formatCode="General" sourceLinked="1"/>
        <c:majorTickMark val="out"/>
        <c:minorTickMark val="none"/>
        <c:tickLblPos val="nextTo"/>
        <c:spPr>
          <a:ln w="2871">
            <a:solidFill>
              <a:schemeClr val="tx1"/>
            </a:solidFill>
            <a:prstDash val="solid"/>
          </a:ln>
        </c:spPr>
        <c:txPr>
          <a:bodyPr rot="-5400000" vert="horz"/>
          <a:lstStyle/>
          <a:p>
            <a:pPr>
              <a:defRPr sz="970" b="1" i="0" u="none" strike="noStrike" baseline="0">
                <a:solidFill>
                  <a:schemeClr val="tx1"/>
                </a:solidFill>
                <a:latin typeface="Arial"/>
                <a:ea typeface="Arial"/>
                <a:cs typeface="Arial"/>
              </a:defRPr>
            </a:pPr>
            <a:endParaRPr lang="es-AR"/>
          </a:p>
        </c:txPr>
        <c:crossAx val="38808192"/>
        <c:crossesAt val="0"/>
        <c:auto val="1"/>
        <c:lblAlgn val="ctr"/>
        <c:lblOffset val="100"/>
        <c:tickLblSkip val="1"/>
        <c:tickMarkSkip val="1"/>
        <c:noMultiLvlLbl val="0"/>
      </c:catAx>
      <c:valAx>
        <c:axId val="38808192"/>
        <c:scaling>
          <c:orientation val="minMax"/>
          <c:max val="15"/>
          <c:min val="0"/>
        </c:scaling>
        <c:delete val="0"/>
        <c:axPos val="l"/>
        <c:majorGridlines>
          <c:spPr>
            <a:ln w="2871">
              <a:solidFill>
                <a:srgbClr val="C0C0C0"/>
              </a:solidFill>
              <a:prstDash val="sysDash"/>
            </a:ln>
          </c:spPr>
        </c:majorGridlines>
        <c:title>
          <c:tx>
            <c:rich>
              <a:bodyPr/>
              <a:lstStyle/>
              <a:p>
                <a:pPr>
                  <a:defRPr sz="904" b="1" i="0" u="none" strike="noStrike" baseline="0">
                    <a:solidFill>
                      <a:schemeClr val="tx1"/>
                    </a:solidFill>
                    <a:latin typeface="Arial"/>
                    <a:ea typeface="Arial"/>
                    <a:cs typeface="Arial"/>
                  </a:defRPr>
                </a:pPr>
                <a:r>
                  <a:rPr lang="es-ES_tradnl" sz="904" baseline="0" dirty="0" smtClean="0"/>
                  <a:t>TRASPLANTES  POR 100 P/AER</a:t>
                </a:r>
                <a:endParaRPr lang="es-AR" sz="904" baseline="0" dirty="0"/>
              </a:p>
            </c:rich>
          </c:tx>
          <c:layout>
            <c:manualLayout>
              <c:xMode val="edge"/>
              <c:yMode val="edge"/>
              <c:x val="2.3597517883186651E-2"/>
              <c:y val="0.29628838383838385"/>
            </c:manualLayout>
          </c:layout>
          <c:overlay val="0"/>
          <c:spPr>
            <a:noFill/>
            <a:ln w="22970">
              <a:noFill/>
            </a:ln>
          </c:spPr>
        </c:title>
        <c:numFmt formatCode="General" sourceLinked="1"/>
        <c:majorTickMark val="out"/>
        <c:minorTickMark val="in"/>
        <c:tickLblPos val="nextTo"/>
        <c:spPr>
          <a:ln w="2871">
            <a:solidFill>
              <a:schemeClr val="tx1"/>
            </a:solidFill>
            <a:prstDash val="solid"/>
          </a:ln>
        </c:spPr>
        <c:txPr>
          <a:bodyPr rot="0" vert="horz"/>
          <a:lstStyle/>
          <a:p>
            <a:pPr>
              <a:defRPr sz="970" b="1" i="0" u="none" strike="noStrike" baseline="0">
                <a:solidFill>
                  <a:schemeClr val="tx1"/>
                </a:solidFill>
                <a:latin typeface="Arial"/>
                <a:ea typeface="Arial"/>
                <a:cs typeface="Arial"/>
              </a:defRPr>
            </a:pPr>
            <a:endParaRPr lang="es-AR"/>
          </a:p>
        </c:txPr>
        <c:crossAx val="38806656"/>
        <c:crosses val="autoZero"/>
        <c:crossBetween val="between"/>
        <c:majorUnit val="5"/>
        <c:minorUnit val="1"/>
      </c:valAx>
      <c:spPr>
        <a:noFill/>
        <a:ln w="11485">
          <a:solidFill>
            <a:schemeClr val="tx1"/>
          </a:solidFill>
          <a:prstDash val="solid"/>
        </a:ln>
      </c:spPr>
    </c:plotArea>
    <c:plotVisOnly val="1"/>
    <c:dispBlanksAs val="gap"/>
    <c:showDLblsOverMax val="0"/>
  </c:chart>
  <c:spPr>
    <a:noFill/>
    <a:ln>
      <a:noFill/>
    </a:ln>
  </c:spPr>
  <c:txPr>
    <a:bodyPr/>
    <a:lstStyle/>
    <a:p>
      <a:pPr>
        <a:defRPr sz="1198" b="1" i="0" u="none" strike="noStrike" baseline="0">
          <a:solidFill>
            <a:schemeClr val="tx1"/>
          </a:solidFill>
          <a:latin typeface="Garamond"/>
          <a:ea typeface="Garamond"/>
          <a:cs typeface="Garamond"/>
        </a:defRPr>
      </a:pPr>
      <a:endParaRPr lang="es-AR"/>
    </a:p>
  </c:txPr>
  <c:externalData r:id="rId2">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0434958452744388E-2"/>
          <c:y val="1.6501037285753441E-2"/>
          <c:w val="0.90250344881626965"/>
          <c:h val="0.90445026178010479"/>
        </c:manualLayout>
      </c:layout>
      <c:stockChart>
        <c:ser>
          <c:idx val="0"/>
          <c:order val="0"/>
          <c:tx>
            <c:strRef>
              <c:f>Sheet1!$B$1</c:f>
              <c:strCache>
                <c:ptCount val="1"/>
              </c:strCache>
            </c:strRef>
          </c:tx>
          <c:spPr>
            <a:ln w="26887">
              <a:noFill/>
            </a:ln>
          </c:spPr>
          <c:marker>
            <c:symbol val="none"/>
          </c:marker>
          <c:errBars>
            <c:errDir val="y"/>
            <c:errBarType val="plus"/>
            <c:errValType val="fixedVal"/>
            <c:noEndCap val="0"/>
            <c:val val="0"/>
            <c:spPr>
              <a:ln w="11950">
                <a:solidFill>
                  <a:schemeClr val="tx1"/>
                </a:solidFill>
                <a:prstDash val="solid"/>
              </a:ln>
            </c:spPr>
          </c:errBars>
          <c:cat>
            <c:numRef>
              <c:f>Sheet1!$A$2:$A$13</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Sheet1!$B$2:$B$13</c:f>
              <c:numCache>
                <c:formatCode>General</c:formatCode>
                <c:ptCount val="12"/>
                <c:pt idx="0">
                  <c:v>4.1025425998500404</c:v>
                </c:pt>
                <c:pt idx="1">
                  <c:v>4.465306136033349</c:v>
                </c:pt>
                <c:pt idx="2">
                  <c:v>4.3937498296217958</c:v>
                </c:pt>
                <c:pt idx="3">
                  <c:v>4.4508342602338562</c:v>
                </c:pt>
                <c:pt idx="4">
                  <c:v>4.3337659174372334</c:v>
                </c:pt>
                <c:pt idx="5">
                  <c:v>4.7386373223434317</c:v>
                </c:pt>
                <c:pt idx="6">
                  <c:v>4.7394833076702279</c:v>
                </c:pt>
                <c:pt idx="7">
                  <c:v>4.866195969172824</c:v>
                </c:pt>
                <c:pt idx="8">
                  <c:v>4.8552677746460136</c:v>
                </c:pt>
                <c:pt idx="9">
                  <c:v>4.6706706093999415</c:v>
                </c:pt>
                <c:pt idx="10">
                  <c:v>4.6600983575977146</c:v>
                </c:pt>
                <c:pt idx="11">
                  <c:v>4.442246498595309</c:v>
                </c:pt>
              </c:numCache>
            </c:numRef>
          </c:val>
          <c:smooth val="0"/>
        </c:ser>
        <c:ser>
          <c:idx val="1"/>
          <c:order val="1"/>
          <c:tx>
            <c:strRef>
              <c:f>Sheet1!$C$1</c:f>
              <c:strCache>
                <c:ptCount val="1"/>
              </c:strCache>
            </c:strRef>
          </c:tx>
          <c:spPr>
            <a:ln w="26887">
              <a:noFill/>
            </a:ln>
          </c:spPr>
          <c:marker>
            <c:symbol val="none"/>
          </c:marker>
          <c:errBars>
            <c:errDir val="y"/>
            <c:errBarType val="both"/>
            <c:errValType val="fixedVal"/>
            <c:noEndCap val="0"/>
            <c:val val="0"/>
            <c:spPr>
              <a:ln w="11950">
                <a:solidFill>
                  <a:schemeClr val="tx1"/>
                </a:solidFill>
                <a:prstDash val="solid"/>
              </a:ln>
            </c:spPr>
          </c:errBars>
          <c:cat>
            <c:numRef>
              <c:f>Sheet1!$A$2:$A$13</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Sheet1!$C$2:$C$13</c:f>
              <c:numCache>
                <c:formatCode>General</c:formatCode>
                <c:ptCount val="12"/>
                <c:pt idx="0">
                  <c:v>3.5001975552525924</c:v>
                </c:pt>
                <c:pt idx="1">
                  <c:v>3.8489973145479985</c:v>
                </c:pt>
                <c:pt idx="2">
                  <c:v>3.7828688939999129</c:v>
                </c:pt>
                <c:pt idx="3">
                  <c:v>3.8524744408911578</c:v>
                </c:pt>
                <c:pt idx="4">
                  <c:v>3.7482107948756114</c:v>
                </c:pt>
                <c:pt idx="5">
                  <c:v>4.1311742454131544</c:v>
                </c:pt>
                <c:pt idx="6">
                  <c:v>4.1356608035332387</c:v>
                </c:pt>
                <c:pt idx="7">
                  <c:v>4.2609312927907776</c:v>
                </c:pt>
                <c:pt idx="8">
                  <c:v>4.2567515278942114</c:v>
                </c:pt>
                <c:pt idx="9">
                  <c:v>4.0884849592061343</c:v>
                </c:pt>
                <c:pt idx="10">
                  <c:v>4.0807766248610315</c:v>
                </c:pt>
                <c:pt idx="11">
                  <c:v>3.8803612607598308</c:v>
                </c:pt>
              </c:numCache>
            </c:numRef>
          </c:val>
          <c:smooth val="0"/>
        </c:ser>
        <c:ser>
          <c:idx val="2"/>
          <c:order val="2"/>
          <c:tx>
            <c:strRef>
              <c:f>Sheet1!$D$1</c:f>
              <c:strCache>
                <c:ptCount val="1"/>
              </c:strCache>
            </c:strRef>
          </c:tx>
          <c:spPr>
            <a:ln w="26887">
              <a:noFill/>
            </a:ln>
            <a:effectLst>
              <a:outerShdw blurRad="50800" dist="38100" dir="2700000" algn="tl" rotWithShape="0">
                <a:prstClr val="black">
                  <a:alpha val="40000"/>
                </a:prstClr>
              </a:outerShdw>
            </a:effectLst>
          </c:spPr>
          <c:marker>
            <c:symbol val="circle"/>
            <c:size val="10"/>
            <c:spPr>
              <a:gradFill>
                <a:gsLst>
                  <a:gs pos="9500">
                    <a:srgbClr val="E2FEE2"/>
                  </a:gs>
                  <a:gs pos="82001">
                    <a:srgbClr val="00FF99"/>
                  </a:gs>
                </a:gsLst>
                <a:lin ang="5400000" scaled="0"/>
              </a:gradFill>
              <a:ln w="12700">
                <a:solidFill>
                  <a:srgbClr val="740000"/>
                </a:solidFill>
                <a:prstDash val="solid"/>
              </a:ln>
              <a:effectLst>
                <a:outerShdw blurRad="50800" dist="38100" dir="2700000" algn="tl" rotWithShape="0">
                  <a:prstClr val="black">
                    <a:alpha val="40000"/>
                  </a:prstClr>
                </a:outerShdw>
              </a:effectLst>
              <a:scene3d>
                <a:camera prst="orthographicFront"/>
                <a:lightRig rig="threePt" dir="t"/>
              </a:scene3d>
              <a:sp3d>
                <a:bevelT/>
              </a:sp3d>
            </c:spPr>
          </c:marker>
          <c:cat>
            <c:numRef>
              <c:f>Sheet1!$A$2:$A$13</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Sheet1!$D$2:$D$13</c:f>
              <c:numCache>
                <c:formatCode>General</c:formatCode>
                <c:ptCount val="12"/>
                <c:pt idx="0">
                  <c:v>3.792427553082685</c:v>
                </c:pt>
                <c:pt idx="1">
                  <c:v>4.1485890559513701</c:v>
                </c:pt>
                <c:pt idx="2">
                  <c:v>4.0797554247906724</c:v>
                </c:pt>
                <c:pt idx="3">
                  <c:v>4.1435717028613723</c:v>
                </c:pt>
                <c:pt idx="4">
                  <c:v>4.0330361062770139</c:v>
                </c:pt>
                <c:pt idx="5">
                  <c:v>4.4271060442005483</c:v>
                </c:pt>
                <c:pt idx="6">
                  <c:v>4.4298699838474178</c:v>
                </c:pt>
                <c:pt idx="7">
                  <c:v>4.5560377354616159</c:v>
                </c:pt>
                <c:pt idx="8">
                  <c:v>4.5486382046527902</c:v>
                </c:pt>
                <c:pt idx="9">
                  <c:v>4.3723224222807566</c:v>
                </c:pt>
                <c:pt idx="10">
                  <c:v>4.3632382423352869</c:v>
                </c:pt>
                <c:pt idx="11">
                  <c:v>4.1541915573491774</c:v>
                </c:pt>
              </c:numCache>
            </c:numRef>
          </c:val>
          <c:smooth val="0"/>
        </c:ser>
        <c:dLbls>
          <c:showLegendKey val="0"/>
          <c:showVal val="0"/>
          <c:showCatName val="0"/>
          <c:showSerName val="0"/>
          <c:showPercent val="0"/>
          <c:showBubbleSize val="0"/>
        </c:dLbls>
        <c:hiLowLines>
          <c:spPr>
            <a:ln w="12700">
              <a:solidFill>
                <a:schemeClr val="tx1"/>
              </a:solidFill>
              <a:prstDash val="solid"/>
            </a:ln>
          </c:spPr>
        </c:hiLowLines>
        <c:axId val="38444032"/>
        <c:axId val="38460800"/>
      </c:stockChart>
      <c:catAx>
        <c:axId val="38444032"/>
        <c:scaling>
          <c:orientation val="minMax"/>
        </c:scaling>
        <c:delete val="0"/>
        <c:axPos val="b"/>
        <c:numFmt formatCode="General" sourceLinked="1"/>
        <c:majorTickMark val="cross"/>
        <c:minorTickMark val="none"/>
        <c:tickLblPos val="nextTo"/>
        <c:spPr>
          <a:noFill/>
          <a:ln w="2987">
            <a:noFill/>
            <a:prstDash val="solid"/>
          </a:ln>
        </c:spPr>
        <c:txPr>
          <a:bodyPr rot="0" vert="horz"/>
          <a:lstStyle/>
          <a:p>
            <a:pPr>
              <a:defRPr sz="1400" b="1" i="0" u="none" strike="noStrike" baseline="0">
                <a:solidFill>
                  <a:schemeClr val="bg1"/>
                </a:solidFill>
                <a:latin typeface="Arial"/>
                <a:ea typeface="Arial"/>
                <a:cs typeface="Arial"/>
              </a:defRPr>
            </a:pPr>
            <a:endParaRPr lang="es-AR"/>
          </a:p>
        </c:txPr>
        <c:crossAx val="38460800"/>
        <c:crossesAt val="0"/>
        <c:auto val="1"/>
        <c:lblAlgn val="ctr"/>
        <c:lblOffset val="0"/>
        <c:tickLblSkip val="1"/>
        <c:tickMarkSkip val="1"/>
        <c:noMultiLvlLbl val="0"/>
      </c:catAx>
      <c:valAx>
        <c:axId val="38460800"/>
        <c:scaling>
          <c:orientation val="minMax"/>
          <c:max val="5"/>
          <c:min val="0"/>
        </c:scaling>
        <c:delete val="0"/>
        <c:axPos val="l"/>
        <c:numFmt formatCode="General" sourceLinked="1"/>
        <c:majorTickMark val="out"/>
        <c:minorTickMark val="none"/>
        <c:tickLblPos val="nextTo"/>
        <c:spPr>
          <a:ln w="11950">
            <a:noFill/>
            <a:prstDash val="solid"/>
          </a:ln>
        </c:spPr>
        <c:txPr>
          <a:bodyPr rot="0" vert="horz"/>
          <a:lstStyle/>
          <a:p>
            <a:pPr>
              <a:defRPr sz="1300" b="1" i="0" u="none" strike="noStrike" baseline="0">
                <a:solidFill>
                  <a:schemeClr val="bg1"/>
                </a:solidFill>
                <a:latin typeface="Arial"/>
                <a:ea typeface="Arial"/>
                <a:cs typeface="Arial"/>
              </a:defRPr>
            </a:pPr>
            <a:endParaRPr lang="es-AR"/>
          </a:p>
        </c:txPr>
        <c:crossAx val="38444032"/>
        <c:crosses val="autoZero"/>
        <c:crossBetween val="between"/>
        <c:majorUnit val="1"/>
        <c:minorUnit val="0.1"/>
      </c:valAx>
      <c:spPr>
        <a:noFill/>
        <a:ln w="11950">
          <a:noFill/>
          <a:prstDash val="solid"/>
        </a:ln>
        <a:effectLst>
          <a:glow rad="127000">
            <a:schemeClr val="bg1"/>
          </a:glow>
        </a:effectLst>
      </c:spPr>
    </c:plotArea>
    <c:legend>
      <c:legendPos val="r"/>
      <c:layout>
        <c:manualLayout>
          <c:xMode val="edge"/>
          <c:yMode val="edge"/>
          <c:x val="0.79155679645446553"/>
          <c:y val="0.77219752153468202"/>
          <c:w val="0.17116053429610389"/>
          <c:h val="6.452282350684882E-2"/>
        </c:manualLayout>
      </c:layout>
      <c:overlay val="0"/>
    </c:legend>
    <c:plotVisOnly val="1"/>
    <c:dispBlanksAs val="gap"/>
    <c:showDLblsOverMax val="0"/>
  </c:chart>
  <c:spPr>
    <a:noFill/>
    <a:ln>
      <a:noFill/>
    </a:ln>
  </c:spPr>
  <c:txPr>
    <a:bodyPr/>
    <a:lstStyle/>
    <a:p>
      <a:pPr>
        <a:defRPr sz="2423" b="1" i="0" u="none" strike="noStrike" baseline="0">
          <a:solidFill>
            <a:schemeClr val="tx1"/>
          </a:solidFill>
          <a:latin typeface="?? ?????"/>
          <a:ea typeface="?? ?????"/>
          <a:cs typeface="?? ?????"/>
        </a:defRPr>
      </a:pPr>
      <a:endParaRPr lang="es-AR"/>
    </a:p>
  </c:txPr>
  <c:externalData r:id="rId2">
    <c:autoUpdate val="0"/>
  </c:externalData>
  <c:userShapes r:id="rId3"/>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7696610754706454E-2"/>
          <c:y val="3.0104712041884821E-2"/>
          <c:w val="0.90250344881626965"/>
          <c:h val="0.90445026178010479"/>
        </c:manualLayout>
      </c:layout>
      <c:stockChart>
        <c:ser>
          <c:idx val="0"/>
          <c:order val="0"/>
          <c:tx>
            <c:strRef>
              <c:f>Sheet1!$B$1</c:f>
              <c:strCache>
                <c:ptCount val="1"/>
              </c:strCache>
            </c:strRef>
          </c:tx>
          <c:spPr>
            <a:ln w="26887">
              <a:noFill/>
            </a:ln>
          </c:spPr>
          <c:marker>
            <c:symbol val="none"/>
          </c:marker>
          <c:errBars>
            <c:errDir val="y"/>
            <c:errBarType val="plus"/>
            <c:errValType val="fixedVal"/>
            <c:noEndCap val="0"/>
            <c:val val="0"/>
            <c:spPr>
              <a:ln w="11950">
                <a:solidFill>
                  <a:schemeClr val="tx1"/>
                </a:solidFill>
                <a:prstDash val="solid"/>
              </a:ln>
            </c:spPr>
          </c:errBars>
          <c:cat>
            <c:numRef>
              <c:f>Sheet1!$A$2:$A$13</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Sheet1!$B$2:$B$13</c:f>
              <c:numCache>
                <c:formatCode>General</c:formatCode>
                <c:ptCount val="12"/>
                <c:pt idx="0">
                  <c:v>1.0136537534383891</c:v>
                </c:pt>
                <c:pt idx="1">
                  <c:v>1.4136442335578352</c:v>
                </c:pt>
                <c:pt idx="2">
                  <c:v>2.0759757315007152</c:v>
                </c:pt>
                <c:pt idx="3">
                  <c:v>2.0508085969790875</c:v>
                </c:pt>
                <c:pt idx="4">
                  <c:v>2.0364104865813388</c:v>
                </c:pt>
                <c:pt idx="5">
                  <c:v>2.1019958199069317</c:v>
                </c:pt>
                <c:pt idx="6">
                  <c:v>2.2585753081031696</c:v>
                </c:pt>
                <c:pt idx="7">
                  <c:v>2.1639706079945773</c:v>
                </c:pt>
                <c:pt idx="8">
                  <c:v>2.2319695728646729</c:v>
                </c:pt>
                <c:pt idx="9">
                  <c:v>1.807690666838947</c:v>
                </c:pt>
                <c:pt idx="10">
                  <c:v>2.0181449212976661</c:v>
                </c:pt>
                <c:pt idx="11">
                  <c:v>1.7131865219974771</c:v>
                </c:pt>
              </c:numCache>
            </c:numRef>
          </c:val>
          <c:smooth val="0"/>
        </c:ser>
        <c:ser>
          <c:idx val="1"/>
          <c:order val="1"/>
          <c:tx>
            <c:strRef>
              <c:f>Sheet1!$C$1</c:f>
              <c:strCache>
                <c:ptCount val="1"/>
              </c:strCache>
            </c:strRef>
          </c:tx>
          <c:spPr>
            <a:ln w="26887">
              <a:noFill/>
            </a:ln>
          </c:spPr>
          <c:marker>
            <c:symbol val="none"/>
          </c:marker>
          <c:errBars>
            <c:errDir val="y"/>
            <c:errBarType val="both"/>
            <c:errValType val="fixedVal"/>
            <c:noEndCap val="0"/>
            <c:val val="0"/>
            <c:spPr>
              <a:ln w="11950">
                <a:solidFill>
                  <a:schemeClr val="tx1"/>
                </a:solidFill>
                <a:prstDash val="solid"/>
              </a:ln>
            </c:spPr>
          </c:errBars>
          <c:cat>
            <c:numRef>
              <c:f>Sheet1!$A$2:$A$13</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Sheet1!$C$2:$C$13</c:f>
              <c:numCache>
                <c:formatCode>General</c:formatCode>
                <c:ptCount val="12"/>
                <c:pt idx="0">
                  <c:v>0.50757457278030826</c:v>
                </c:pt>
                <c:pt idx="1">
                  <c:v>0.83029295303185147</c:v>
                </c:pt>
                <c:pt idx="2">
                  <c:v>1.3708122142790078</c:v>
                </c:pt>
                <c:pt idx="3">
                  <c:v>1.3718632657105685</c:v>
                </c:pt>
                <c:pt idx="4">
                  <c:v>1.3758249612517579</c:v>
                </c:pt>
                <c:pt idx="5">
                  <c:v>1.4432878354497103</c:v>
                </c:pt>
                <c:pt idx="6">
                  <c:v>1.5891452393330552</c:v>
                </c:pt>
                <c:pt idx="7">
                  <c:v>1.5246744058044619</c:v>
                </c:pt>
                <c:pt idx="8">
                  <c:v>1.5949624700651583</c:v>
                </c:pt>
                <c:pt idx="9">
                  <c:v>1.2473876196301481</c:v>
                </c:pt>
                <c:pt idx="10">
                  <c:v>1.4257751098859559</c:v>
                </c:pt>
                <c:pt idx="11">
                  <c:v>1.1743233677155518</c:v>
                </c:pt>
              </c:numCache>
            </c:numRef>
          </c:val>
          <c:smooth val="0"/>
        </c:ser>
        <c:ser>
          <c:idx val="2"/>
          <c:order val="2"/>
          <c:tx>
            <c:strRef>
              <c:f>Sheet1!$D$1</c:f>
              <c:strCache>
                <c:ptCount val="1"/>
              </c:strCache>
            </c:strRef>
          </c:tx>
          <c:spPr>
            <a:ln w="26887">
              <a:noFill/>
            </a:ln>
            <a:effectLst>
              <a:outerShdw blurRad="50800" dist="38100" dir="2700000" algn="tl" rotWithShape="0">
                <a:prstClr val="black">
                  <a:alpha val="40000"/>
                </a:prstClr>
              </a:outerShdw>
            </a:effectLst>
          </c:spPr>
          <c:marker>
            <c:symbol val="circle"/>
            <c:size val="10"/>
            <c:spPr>
              <a:gradFill>
                <a:gsLst>
                  <a:gs pos="0">
                    <a:srgbClr val="FF66FF"/>
                  </a:gs>
                  <a:gs pos="100000">
                    <a:srgbClr val="CC00CC"/>
                  </a:gs>
                </a:gsLst>
                <a:lin ang="5400000" scaled="0"/>
              </a:gradFill>
              <a:ln w="12700">
                <a:solidFill>
                  <a:srgbClr val="740000"/>
                </a:solidFill>
                <a:prstDash val="solid"/>
              </a:ln>
              <a:effectLst>
                <a:outerShdw blurRad="50800" dist="38100" dir="2700000" algn="tl" rotWithShape="0">
                  <a:prstClr val="black">
                    <a:alpha val="40000"/>
                  </a:prstClr>
                </a:outerShdw>
              </a:effectLst>
              <a:scene3d>
                <a:camera prst="orthographicFront"/>
                <a:lightRig rig="threePt" dir="t"/>
              </a:scene3d>
              <a:sp3d>
                <a:bevelT/>
              </a:sp3d>
            </c:spPr>
          </c:marker>
          <c:cat>
            <c:numRef>
              <c:f>Sheet1!$A$2:$A$13</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Sheet1!$D$2:$D$13</c:f>
              <c:numCache>
                <c:formatCode>General</c:formatCode>
                <c:ptCount val="12"/>
                <c:pt idx="0">
                  <c:v>0.72882373991320959</c:v>
                </c:pt>
                <c:pt idx="1">
                  <c:v>1.0935081128828048</c:v>
                </c:pt>
                <c:pt idx="2">
                  <c:v>1.696386516253729</c:v>
                </c:pt>
                <c:pt idx="3">
                  <c:v>1.6861271594820673</c:v>
                </c:pt>
                <c:pt idx="4">
                  <c:v>1.6821835513980219</c:v>
                </c:pt>
                <c:pt idx="5">
                  <c:v>1.7497401078359045</c:v>
                </c:pt>
                <c:pt idx="6">
                  <c:v>1.9020696787068647</c:v>
                </c:pt>
                <c:pt idx="7">
                  <c:v>1.8235926357567891</c:v>
                </c:pt>
                <c:pt idx="8">
                  <c:v>1.8936291616314462</c:v>
                </c:pt>
                <c:pt idx="9">
                  <c:v>1.5083108999943442</c:v>
                </c:pt>
                <c:pt idx="10">
                  <c:v>1.7028972246284486</c:v>
                </c:pt>
                <c:pt idx="11">
                  <c:v>1.4249369666901024</c:v>
                </c:pt>
              </c:numCache>
            </c:numRef>
          </c:val>
          <c:smooth val="0"/>
        </c:ser>
        <c:dLbls>
          <c:showLegendKey val="0"/>
          <c:showVal val="0"/>
          <c:showCatName val="0"/>
          <c:showSerName val="0"/>
          <c:showPercent val="0"/>
          <c:showBubbleSize val="0"/>
        </c:dLbls>
        <c:hiLowLines>
          <c:spPr>
            <a:ln w="12700">
              <a:solidFill>
                <a:schemeClr val="tx1"/>
              </a:solidFill>
              <a:prstDash val="solid"/>
            </a:ln>
          </c:spPr>
        </c:hiLowLines>
        <c:axId val="39303808"/>
        <c:axId val="39318656"/>
      </c:stockChart>
      <c:catAx>
        <c:axId val="39303808"/>
        <c:scaling>
          <c:orientation val="minMax"/>
        </c:scaling>
        <c:delete val="0"/>
        <c:axPos val="b"/>
        <c:numFmt formatCode="General" sourceLinked="1"/>
        <c:majorTickMark val="cross"/>
        <c:minorTickMark val="none"/>
        <c:tickLblPos val="nextTo"/>
        <c:spPr>
          <a:ln w="2987">
            <a:solidFill>
              <a:schemeClr val="tx1"/>
            </a:solidFill>
            <a:prstDash val="solid"/>
          </a:ln>
        </c:spPr>
        <c:txPr>
          <a:bodyPr rot="0" vert="horz"/>
          <a:lstStyle/>
          <a:p>
            <a:pPr>
              <a:defRPr sz="1400" b="1" i="0" u="none" strike="noStrike" baseline="0">
                <a:solidFill>
                  <a:schemeClr val="tx1"/>
                </a:solidFill>
                <a:latin typeface="Arial"/>
                <a:ea typeface="Arial"/>
                <a:cs typeface="Arial"/>
              </a:defRPr>
            </a:pPr>
            <a:endParaRPr lang="es-AR"/>
          </a:p>
        </c:txPr>
        <c:crossAx val="39318656"/>
        <c:crossesAt val="0"/>
        <c:auto val="1"/>
        <c:lblAlgn val="ctr"/>
        <c:lblOffset val="0"/>
        <c:tickLblSkip val="1"/>
        <c:tickMarkSkip val="1"/>
        <c:noMultiLvlLbl val="0"/>
      </c:catAx>
      <c:valAx>
        <c:axId val="39318656"/>
        <c:scaling>
          <c:orientation val="minMax"/>
          <c:max val="5"/>
          <c:min val="0"/>
        </c:scaling>
        <c:delete val="0"/>
        <c:axPos val="l"/>
        <c:majorGridlines>
          <c:spPr>
            <a:ln w="9525">
              <a:prstDash val="sysDot"/>
            </a:ln>
          </c:spPr>
        </c:majorGridlines>
        <c:title>
          <c:tx>
            <c:rich>
              <a:bodyPr/>
              <a:lstStyle/>
              <a:p>
                <a:pPr>
                  <a:defRPr sz="1129" b="1" i="0" u="none" strike="noStrike" baseline="0">
                    <a:solidFill>
                      <a:schemeClr val="tx1"/>
                    </a:solidFill>
                    <a:latin typeface="Arial"/>
                    <a:ea typeface="Arial"/>
                    <a:cs typeface="Arial"/>
                  </a:defRPr>
                </a:pPr>
                <a:r>
                  <a:rPr lang="es-AR" dirty="0" smtClean="0"/>
                  <a:t> TRASPLANTES  </a:t>
                </a:r>
                <a:r>
                  <a:rPr lang="es-AR" dirty="0"/>
                  <a:t>POR 100 P/AER</a:t>
                </a:r>
              </a:p>
            </c:rich>
          </c:tx>
          <c:layout>
            <c:manualLayout>
              <c:xMode val="edge"/>
              <c:yMode val="edge"/>
              <c:x val="0"/>
              <c:y val="0.31151832460732987"/>
            </c:manualLayout>
          </c:layout>
          <c:overlay val="0"/>
          <c:spPr>
            <a:noFill/>
            <a:ln w="23899">
              <a:noFill/>
            </a:ln>
          </c:spPr>
        </c:title>
        <c:numFmt formatCode="#,##0.0" sourceLinked="0"/>
        <c:majorTickMark val="out"/>
        <c:minorTickMark val="none"/>
        <c:tickLblPos val="nextTo"/>
        <c:spPr>
          <a:ln w="11950">
            <a:solidFill>
              <a:schemeClr val="tx1"/>
            </a:solidFill>
            <a:prstDash val="solid"/>
          </a:ln>
        </c:spPr>
        <c:txPr>
          <a:bodyPr rot="0" vert="horz"/>
          <a:lstStyle/>
          <a:p>
            <a:pPr>
              <a:defRPr sz="1300" b="1" i="0" u="none" strike="noStrike" baseline="0">
                <a:solidFill>
                  <a:schemeClr val="tx1"/>
                </a:solidFill>
                <a:latin typeface="Arial"/>
                <a:ea typeface="Arial"/>
                <a:cs typeface="Arial"/>
              </a:defRPr>
            </a:pPr>
            <a:endParaRPr lang="es-AR"/>
          </a:p>
        </c:txPr>
        <c:crossAx val="39303808"/>
        <c:crosses val="autoZero"/>
        <c:crossBetween val="between"/>
        <c:majorUnit val="1"/>
        <c:minorUnit val="0.1"/>
      </c:valAx>
      <c:spPr>
        <a:noFill/>
        <a:ln w="11950">
          <a:solidFill>
            <a:schemeClr val="tx1"/>
          </a:solidFill>
          <a:prstDash val="solid"/>
        </a:ln>
      </c:spPr>
    </c:plotArea>
    <c:legend>
      <c:legendPos val="l"/>
      <c:layout>
        <c:manualLayout>
          <c:xMode val="edge"/>
          <c:yMode val="edge"/>
          <c:x val="0.81878477467018618"/>
          <c:y val="0.81536707177702539"/>
          <c:w val="0.13387786504667334"/>
          <c:h val="0.10542029215748996"/>
        </c:manualLayout>
      </c:layout>
      <c:overlay val="0"/>
    </c:legend>
    <c:plotVisOnly val="1"/>
    <c:dispBlanksAs val="gap"/>
    <c:showDLblsOverMax val="0"/>
  </c:chart>
  <c:spPr>
    <a:noFill/>
    <a:ln>
      <a:noFill/>
    </a:ln>
  </c:spPr>
  <c:txPr>
    <a:bodyPr/>
    <a:lstStyle/>
    <a:p>
      <a:pPr>
        <a:defRPr sz="2423" b="1" i="0" u="none" strike="noStrike" baseline="0">
          <a:solidFill>
            <a:schemeClr val="tx1"/>
          </a:solidFill>
          <a:latin typeface="?? ?????"/>
          <a:ea typeface="?? ?????"/>
          <a:cs typeface="?? ?????"/>
        </a:defRPr>
      </a:pPr>
      <a:endParaRPr lang="es-AR"/>
    </a:p>
  </c:txPr>
  <c:externalData r:id="rId2">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7813911472448062E-2"/>
          <c:y val="2.5032938076416333E-2"/>
          <c:w val="0.91598915989159901"/>
          <c:h val="0.86166007905138342"/>
        </c:manualLayout>
      </c:layout>
      <c:lineChart>
        <c:grouping val="standard"/>
        <c:varyColors val="0"/>
        <c:ser>
          <c:idx val="0"/>
          <c:order val="0"/>
          <c:tx>
            <c:strRef>
              <c:f>Sheet1!$B$1</c:f>
              <c:strCache>
                <c:ptCount val="1"/>
                <c:pt idx="0">
                  <c:v>POR AÑO</c:v>
                </c:pt>
              </c:strCache>
            </c:strRef>
          </c:tx>
          <c:spPr>
            <a:ln w="12663">
              <a:solidFill>
                <a:srgbClr val="0000FF"/>
              </a:solidFill>
              <a:prstDash val="sysDot"/>
            </a:ln>
          </c:spPr>
          <c:marker>
            <c:symbol val="square"/>
            <c:size val="5"/>
            <c:spPr>
              <a:solidFill>
                <a:schemeClr val="accent2">
                  <a:lumMod val="40000"/>
                  <a:lumOff val="60000"/>
                </a:schemeClr>
              </a:solidFill>
              <a:ln>
                <a:solidFill>
                  <a:srgbClr val="0000FF"/>
                </a:solidFill>
                <a:prstDash val="solid"/>
              </a:ln>
            </c:spPr>
          </c:marker>
          <c:cat>
            <c:numRef>
              <c:f>Sheet1!$A$2:$A$35</c:f>
              <c:numCache>
                <c:formatCode>General</c:formatCode>
                <c:ptCount val="34"/>
                <c:pt idx="0">
                  <c:v>1984</c:v>
                </c:pt>
                <c:pt idx="1">
                  <c:v>1985</c:v>
                </c:pt>
                <c:pt idx="2">
                  <c:v>1986</c:v>
                </c:pt>
                <c:pt idx="3">
                  <c:v>1987</c:v>
                </c:pt>
                <c:pt idx="4">
                  <c:v>1988</c:v>
                </c:pt>
                <c:pt idx="5">
                  <c:v>1989</c:v>
                </c:pt>
                <c:pt idx="6">
                  <c:v>1990</c:v>
                </c:pt>
                <c:pt idx="7">
                  <c:v>1991</c:v>
                </c:pt>
                <c:pt idx="8">
                  <c:v>1992</c:v>
                </c:pt>
                <c:pt idx="9">
                  <c:v>1993</c:v>
                </c:pt>
                <c:pt idx="10">
                  <c:v>1994</c:v>
                </c:pt>
                <c:pt idx="11">
                  <c:v>1995</c:v>
                </c:pt>
                <c:pt idx="12">
                  <c:v>1996</c:v>
                </c:pt>
                <c:pt idx="13">
                  <c:v>1997</c:v>
                </c:pt>
                <c:pt idx="14">
                  <c:v>1998</c:v>
                </c:pt>
                <c:pt idx="15">
                  <c:v>1999</c:v>
                </c:pt>
                <c:pt idx="16">
                  <c:v>2000</c:v>
                </c:pt>
                <c:pt idx="17">
                  <c:v>2001</c:v>
                </c:pt>
                <c:pt idx="18">
                  <c:v>2002</c:v>
                </c:pt>
                <c:pt idx="19">
                  <c:v>2003</c:v>
                </c:pt>
                <c:pt idx="20">
                  <c:v>2004</c:v>
                </c:pt>
                <c:pt idx="21">
                  <c:v>2005</c:v>
                </c:pt>
                <c:pt idx="22">
                  <c:v>2006</c:v>
                </c:pt>
                <c:pt idx="23">
                  <c:v>2007</c:v>
                </c:pt>
                <c:pt idx="24">
                  <c:v>2008</c:v>
                </c:pt>
                <c:pt idx="25">
                  <c:v>2009</c:v>
                </c:pt>
                <c:pt idx="26">
                  <c:v>2010</c:v>
                </c:pt>
                <c:pt idx="27">
                  <c:v>2011</c:v>
                </c:pt>
                <c:pt idx="28">
                  <c:v>2012</c:v>
                </c:pt>
                <c:pt idx="29">
                  <c:v>2013</c:v>
                </c:pt>
                <c:pt idx="30">
                  <c:v>2014</c:v>
                </c:pt>
                <c:pt idx="31">
                  <c:v>2015</c:v>
                </c:pt>
                <c:pt idx="32">
                  <c:v>2016</c:v>
                </c:pt>
                <c:pt idx="33">
                  <c:v>2017</c:v>
                </c:pt>
              </c:numCache>
            </c:numRef>
          </c:cat>
          <c:val>
            <c:numRef>
              <c:f>Sheet1!$B$2:$B$35</c:f>
              <c:numCache>
                <c:formatCode>General</c:formatCode>
                <c:ptCount val="34"/>
                <c:pt idx="0">
                  <c:v>0</c:v>
                </c:pt>
                <c:pt idx="1">
                  <c:v>28.57</c:v>
                </c:pt>
                <c:pt idx="2">
                  <c:v>36.36</c:v>
                </c:pt>
                <c:pt idx="3">
                  <c:v>45.11</c:v>
                </c:pt>
                <c:pt idx="4">
                  <c:v>15.09</c:v>
                </c:pt>
                <c:pt idx="5">
                  <c:v>15.58</c:v>
                </c:pt>
                <c:pt idx="6">
                  <c:v>8.57</c:v>
                </c:pt>
                <c:pt idx="7">
                  <c:v>6.61</c:v>
                </c:pt>
                <c:pt idx="8">
                  <c:v>23.27</c:v>
                </c:pt>
                <c:pt idx="9">
                  <c:v>13.45</c:v>
                </c:pt>
                <c:pt idx="10">
                  <c:v>11.88</c:v>
                </c:pt>
                <c:pt idx="11">
                  <c:v>7.13</c:v>
                </c:pt>
                <c:pt idx="12">
                  <c:v>25.38</c:v>
                </c:pt>
                <c:pt idx="13">
                  <c:v>8.65</c:v>
                </c:pt>
                <c:pt idx="14">
                  <c:v>18.149999999999999</c:v>
                </c:pt>
                <c:pt idx="15">
                  <c:v>14.63</c:v>
                </c:pt>
                <c:pt idx="16">
                  <c:v>22.61</c:v>
                </c:pt>
                <c:pt idx="17">
                  <c:v>16.02</c:v>
                </c:pt>
                <c:pt idx="18">
                  <c:v>18.399999999999999</c:v>
                </c:pt>
                <c:pt idx="19">
                  <c:v>21.95</c:v>
                </c:pt>
                <c:pt idx="20">
                  <c:v>19.579999999999998</c:v>
                </c:pt>
                <c:pt idx="21">
                  <c:v>26.05</c:v>
                </c:pt>
                <c:pt idx="22">
                  <c:v>23.04</c:v>
                </c:pt>
                <c:pt idx="23">
                  <c:v>37.11</c:v>
                </c:pt>
                <c:pt idx="24">
                  <c:v>20.53</c:v>
                </c:pt>
                <c:pt idx="25">
                  <c:v>18.579999999999998</c:v>
                </c:pt>
                <c:pt idx="26">
                  <c:v>21.52</c:v>
                </c:pt>
                <c:pt idx="27">
                  <c:v>17.850000000000001</c:v>
                </c:pt>
                <c:pt idx="28">
                  <c:v>15.39</c:v>
                </c:pt>
                <c:pt idx="29">
                  <c:v>15.22</c:v>
                </c:pt>
                <c:pt idx="30">
                  <c:v>7.84</c:v>
                </c:pt>
                <c:pt idx="31">
                  <c:v>18.13</c:v>
                </c:pt>
                <c:pt idx="32">
                  <c:v>27.22</c:v>
                </c:pt>
                <c:pt idx="33">
                  <c:v>26.351887950328496</c:v>
                </c:pt>
              </c:numCache>
            </c:numRef>
          </c:val>
          <c:smooth val="1"/>
        </c:ser>
        <c:ser>
          <c:idx val="1"/>
          <c:order val="1"/>
          <c:tx>
            <c:strRef>
              <c:f>Sheet1!$C$1</c:f>
              <c:strCache>
                <c:ptCount val="1"/>
                <c:pt idx="0">
                  <c:v>POR PERÍODO</c:v>
                </c:pt>
              </c:strCache>
            </c:strRef>
          </c:tx>
          <c:spPr>
            <a:ln w="28491">
              <a:noFill/>
              <a:prstDash val="sysDot"/>
            </a:ln>
          </c:spPr>
          <c:marker>
            <c:symbol val="dash"/>
            <c:size val="15"/>
            <c:spPr>
              <a:solidFill>
                <a:srgbClr val="FF0000"/>
              </a:solidFill>
              <a:ln>
                <a:solidFill>
                  <a:srgbClr val="FF0000"/>
                </a:solidFill>
                <a:prstDash val="solid"/>
              </a:ln>
            </c:spPr>
          </c:marker>
          <c:dLbls>
            <c:dLbl>
              <c:idx val="0"/>
              <c:delete val="1"/>
            </c:dLbl>
            <c:dLbl>
              <c:idx val="1"/>
              <c:layout>
                <c:manualLayout>
                  <c:x val="-2.4445790430042399E-2"/>
                  <c:y val="-2.7140020255273314E-2"/>
                </c:manualLayout>
              </c:layout>
              <c:dLblPos val="r"/>
              <c:showLegendKey val="0"/>
              <c:showVal val="1"/>
              <c:showCatName val="0"/>
              <c:showSerName val="0"/>
              <c:showPercent val="0"/>
              <c:showBubbleSize val="0"/>
            </c:dLbl>
            <c:dLbl>
              <c:idx val="2"/>
              <c:delete val="1"/>
            </c:dLbl>
            <c:dLbl>
              <c:idx val="3"/>
              <c:delete val="1"/>
            </c:dLbl>
            <c:dLbl>
              <c:idx val="4"/>
              <c:delete val="1"/>
            </c:dLbl>
            <c:dLbl>
              <c:idx val="5"/>
              <c:delete val="1"/>
            </c:dLbl>
            <c:dLbl>
              <c:idx val="6"/>
              <c:layout>
                <c:manualLayout>
                  <c:x val="-4.7160722556739233E-2"/>
                  <c:y val="-2.0533909030207267E-2"/>
                </c:manualLayout>
              </c:layout>
              <c:dLblPos val="r"/>
              <c:showLegendKey val="0"/>
              <c:showVal val="1"/>
              <c:showCatName val="0"/>
              <c:showSerName val="0"/>
              <c:showPercent val="0"/>
              <c:showBubbleSize val="0"/>
            </c:dLbl>
            <c:dLbl>
              <c:idx val="7"/>
              <c:delete val="1"/>
            </c:dLbl>
            <c:dLbl>
              <c:idx val="8"/>
              <c:delete val="1"/>
            </c:dLbl>
            <c:dLbl>
              <c:idx val="9"/>
              <c:delete val="1"/>
            </c:dLbl>
            <c:dLbl>
              <c:idx val="10"/>
              <c:layout>
                <c:manualLayout>
                  <c:x val="-4.7160722556739233E-2"/>
                  <c:y val="-2.0533909030207267E-2"/>
                </c:manualLayout>
              </c:layout>
              <c:dLblPos val="r"/>
              <c:showLegendKey val="0"/>
              <c:showVal val="1"/>
              <c:showCatName val="0"/>
              <c:showSerName val="0"/>
              <c:showPercent val="0"/>
              <c:showBubbleSize val="0"/>
            </c:dLbl>
            <c:dLbl>
              <c:idx val="11"/>
              <c:delete val="1"/>
            </c:dLbl>
            <c:dLbl>
              <c:idx val="12"/>
              <c:delete val="1"/>
            </c:dLbl>
            <c:dLbl>
              <c:idx val="13"/>
              <c:delete val="1"/>
            </c:dLbl>
            <c:dLbl>
              <c:idx val="14"/>
              <c:layout>
                <c:manualLayout>
                  <c:x val="-7.2801748197764818E-2"/>
                  <c:y val="-1.6129834880163153E-2"/>
                </c:manualLayout>
              </c:layout>
              <c:dLblPos val="r"/>
              <c:showLegendKey val="0"/>
              <c:showVal val="1"/>
              <c:showCatName val="0"/>
              <c:showSerName val="0"/>
              <c:showPercent val="0"/>
              <c:showBubbleSize val="0"/>
            </c:dLbl>
            <c:dLbl>
              <c:idx val="15"/>
              <c:delete val="1"/>
            </c:dLbl>
            <c:dLbl>
              <c:idx val="16"/>
              <c:delete val="1"/>
            </c:dLbl>
            <c:dLbl>
              <c:idx val="17"/>
              <c:delete val="1"/>
            </c:dLbl>
            <c:dLbl>
              <c:idx val="18"/>
              <c:layout>
                <c:manualLayout>
                  <c:x val="-4.7160722556739233E-2"/>
                  <c:y val="-2.2735946105229284E-2"/>
                </c:manualLayout>
              </c:layout>
              <c:dLblPos val="r"/>
              <c:showLegendKey val="0"/>
              <c:showVal val="1"/>
              <c:showCatName val="0"/>
              <c:showSerName val="0"/>
              <c:showPercent val="0"/>
              <c:showBubbleSize val="0"/>
            </c:dLbl>
            <c:dLbl>
              <c:idx val="19"/>
              <c:delete val="1"/>
            </c:dLbl>
            <c:dLbl>
              <c:idx val="20"/>
              <c:delete val="1"/>
            </c:dLbl>
            <c:dLbl>
              <c:idx val="21"/>
              <c:delete val="1"/>
            </c:dLbl>
            <c:dLbl>
              <c:idx val="22"/>
              <c:layout>
                <c:manualLayout>
                  <c:x val="-3.0569470671369697E-2"/>
                  <c:y val="-2.49379831802513E-2"/>
                </c:manualLayout>
              </c:layout>
              <c:dLblPos val="r"/>
              <c:showLegendKey val="0"/>
              <c:showVal val="1"/>
              <c:showCatName val="0"/>
              <c:showSerName val="0"/>
              <c:showPercent val="0"/>
              <c:showBubbleSize val="0"/>
            </c:dLbl>
            <c:dLbl>
              <c:idx val="23"/>
              <c:delete val="1"/>
            </c:dLbl>
            <c:dLbl>
              <c:idx val="24"/>
              <c:delete val="1"/>
            </c:dLbl>
            <c:dLbl>
              <c:idx val="25"/>
              <c:delete val="1"/>
            </c:dLbl>
            <c:dLbl>
              <c:idx val="26"/>
              <c:layout>
                <c:manualLayout>
                  <c:x val="-3.9619244427025808E-2"/>
                  <c:y val="-2.49379831802513E-2"/>
                </c:manualLayout>
              </c:layout>
              <c:dLblPos val="r"/>
              <c:showLegendKey val="0"/>
              <c:showVal val="1"/>
              <c:showCatName val="0"/>
              <c:showSerName val="0"/>
              <c:showPercent val="0"/>
              <c:showBubbleSize val="0"/>
            </c:dLbl>
            <c:dLbl>
              <c:idx val="27"/>
              <c:delete val="1"/>
            </c:dLbl>
            <c:dLbl>
              <c:idx val="28"/>
              <c:delete val="1"/>
            </c:dLbl>
            <c:dLbl>
              <c:idx val="29"/>
              <c:delete val="1"/>
            </c:dLbl>
            <c:dLbl>
              <c:idx val="30"/>
              <c:delete val="1"/>
            </c:dLbl>
            <c:dLbl>
              <c:idx val="31"/>
              <c:delete val="1"/>
            </c:dLbl>
            <c:dLbl>
              <c:idx val="32"/>
              <c:delete val="1"/>
            </c:dLbl>
            <c:dLbl>
              <c:idx val="33"/>
              <c:layout>
                <c:manualLayout>
                  <c:x val="-5.9625895179392166E-2"/>
                  <c:y val="-2.2735946105229284E-2"/>
                </c:manualLayout>
              </c:layout>
              <c:dLblPos val="r"/>
              <c:showLegendKey val="0"/>
              <c:showVal val="1"/>
              <c:showCatName val="0"/>
              <c:showSerName val="0"/>
              <c:showPercent val="0"/>
              <c:showBubbleSize val="0"/>
            </c:dLbl>
            <c:numFmt formatCode="#,##0.00" sourceLinked="0"/>
            <c:txPr>
              <a:bodyPr/>
              <a:lstStyle/>
              <a:p>
                <a:pPr>
                  <a:defRPr sz="1100"/>
                </a:pPr>
                <a:endParaRPr lang="es-AR"/>
              </a:p>
            </c:txPr>
            <c:dLblPos val="t"/>
            <c:showLegendKey val="0"/>
            <c:showVal val="1"/>
            <c:showCatName val="0"/>
            <c:showSerName val="0"/>
            <c:showPercent val="0"/>
            <c:showBubbleSize val="0"/>
            <c:showLeaderLines val="0"/>
          </c:dLbls>
          <c:cat>
            <c:numRef>
              <c:f>Sheet1!$A$2:$A$35</c:f>
              <c:numCache>
                <c:formatCode>General</c:formatCode>
                <c:ptCount val="34"/>
                <c:pt idx="0">
                  <c:v>1984</c:v>
                </c:pt>
                <c:pt idx="1">
                  <c:v>1985</c:v>
                </c:pt>
                <c:pt idx="2">
                  <c:v>1986</c:v>
                </c:pt>
                <c:pt idx="3">
                  <c:v>1987</c:v>
                </c:pt>
                <c:pt idx="4">
                  <c:v>1988</c:v>
                </c:pt>
                <c:pt idx="5">
                  <c:v>1989</c:v>
                </c:pt>
                <c:pt idx="6">
                  <c:v>1990</c:v>
                </c:pt>
                <c:pt idx="7">
                  <c:v>1991</c:v>
                </c:pt>
                <c:pt idx="8">
                  <c:v>1992</c:v>
                </c:pt>
                <c:pt idx="9">
                  <c:v>1993</c:v>
                </c:pt>
                <c:pt idx="10">
                  <c:v>1994</c:v>
                </c:pt>
                <c:pt idx="11">
                  <c:v>1995</c:v>
                </c:pt>
                <c:pt idx="12">
                  <c:v>1996</c:v>
                </c:pt>
                <c:pt idx="13">
                  <c:v>1997</c:v>
                </c:pt>
                <c:pt idx="14">
                  <c:v>1998</c:v>
                </c:pt>
                <c:pt idx="15">
                  <c:v>1999</c:v>
                </c:pt>
                <c:pt idx="16">
                  <c:v>2000</c:v>
                </c:pt>
                <c:pt idx="17">
                  <c:v>2001</c:v>
                </c:pt>
                <c:pt idx="18">
                  <c:v>2002</c:v>
                </c:pt>
                <c:pt idx="19">
                  <c:v>2003</c:v>
                </c:pt>
                <c:pt idx="20">
                  <c:v>2004</c:v>
                </c:pt>
                <c:pt idx="21">
                  <c:v>2005</c:v>
                </c:pt>
                <c:pt idx="22">
                  <c:v>2006</c:v>
                </c:pt>
                <c:pt idx="23">
                  <c:v>2007</c:v>
                </c:pt>
                <c:pt idx="24">
                  <c:v>2008</c:v>
                </c:pt>
                <c:pt idx="25">
                  <c:v>2009</c:v>
                </c:pt>
                <c:pt idx="26">
                  <c:v>2010</c:v>
                </c:pt>
                <c:pt idx="27">
                  <c:v>2011</c:v>
                </c:pt>
                <c:pt idx="28">
                  <c:v>2012</c:v>
                </c:pt>
                <c:pt idx="29">
                  <c:v>2013</c:v>
                </c:pt>
                <c:pt idx="30">
                  <c:v>2014</c:v>
                </c:pt>
                <c:pt idx="31">
                  <c:v>2015</c:v>
                </c:pt>
                <c:pt idx="32">
                  <c:v>2016</c:v>
                </c:pt>
                <c:pt idx="33">
                  <c:v>2017</c:v>
                </c:pt>
              </c:numCache>
            </c:numRef>
          </c:cat>
          <c:val>
            <c:numRef>
              <c:f>Sheet1!$C$2:$C$35</c:f>
              <c:numCache>
                <c:formatCode>General</c:formatCode>
                <c:ptCount val="34"/>
                <c:pt idx="0">
                  <c:v>37.5</c:v>
                </c:pt>
                <c:pt idx="1">
                  <c:v>37.5</c:v>
                </c:pt>
                <c:pt idx="2">
                  <c:v>37.5</c:v>
                </c:pt>
                <c:pt idx="3">
                  <c:v>37.5</c:v>
                </c:pt>
                <c:pt idx="4">
                  <c:v>10.45</c:v>
                </c:pt>
                <c:pt idx="5">
                  <c:v>10.45</c:v>
                </c:pt>
                <c:pt idx="6">
                  <c:v>10.45</c:v>
                </c:pt>
                <c:pt idx="7">
                  <c:v>10.45</c:v>
                </c:pt>
                <c:pt idx="8">
                  <c:v>13.28</c:v>
                </c:pt>
                <c:pt idx="9">
                  <c:v>13.28</c:v>
                </c:pt>
                <c:pt idx="10">
                  <c:v>13.28</c:v>
                </c:pt>
                <c:pt idx="11">
                  <c:v>13.28</c:v>
                </c:pt>
                <c:pt idx="12">
                  <c:v>16.510000000000002</c:v>
                </c:pt>
                <c:pt idx="13">
                  <c:v>16.510000000000002</c:v>
                </c:pt>
                <c:pt idx="14">
                  <c:v>16.510000000000002</c:v>
                </c:pt>
                <c:pt idx="15">
                  <c:v>16.510000000000002</c:v>
                </c:pt>
                <c:pt idx="16">
                  <c:v>19.7</c:v>
                </c:pt>
                <c:pt idx="17">
                  <c:v>19.7</c:v>
                </c:pt>
                <c:pt idx="18">
                  <c:v>19.7</c:v>
                </c:pt>
                <c:pt idx="19">
                  <c:v>19.7</c:v>
                </c:pt>
                <c:pt idx="20">
                  <c:v>25.18</c:v>
                </c:pt>
                <c:pt idx="21">
                  <c:v>25.18</c:v>
                </c:pt>
                <c:pt idx="22">
                  <c:v>25.18</c:v>
                </c:pt>
                <c:pt idx="23">
                  <c:v>25.18</c:v>
                </c:pt>
                <c:pt idx="24">
                  <c:v>25.18</c:v>
                </c:pt>
                <c:pt idx="25">
                  <c:v>18.18</c:v>
                </c:pt>
                <c:pt idx="26">
                  <c:v>18.18</c:v>
                </c:pt>
                <c:pt idx="27">
                  <c:v>18.18</c:v>
                </c:pt>
                <c:pt idx="28">
                  <c:v>18.18</c:v>
                </c:pt>
                <c:pt idx="29">
                  <c:v>18.91297525707488</c:v>
                </c:pt>
                <c:pt idx="30">
                  <c:v>18.91297525707488</c:v>
                </c:pt>
                <c:pt idx="31">
                  <c:v>18.91297525707488</c:v>
                </c:pt>
                <c:pt idx="32">
                  <c:v>18.91297525707488</c:v>
                </c:pt>
                <c:pt idx="33">
                  <c:v>18.91297525707488</c:v>
                </c:pt>
              </c:numCache>
            </c:numRef>
          </c:val>
          <c:smooth val="0"/>
        </c:ser>
        <c:dLbls>
          <c:showLegendKey val="0"/>
          <c:showVal val="0"/>
          <c:showCatName val="0"/>
          <c:showSerName val="0"/>
          <c:showPercent val="0"/>
          <c:showBubbleSize val="0"/>
        </c:dLbls>
        <c:marker val="1"/>
        <c:smooth val="0"/>
        <c:axId val="38855424"/>
        <c:axId val="38856960"/>
      </c:lineChart>
      <c:catAx>
        <c:axId val="38855424"/>
        <c:scaling>
          <c:orientation val="minMax"/>
        </c:scaling>
        <c:delete val="0"/>
        <c:axPos val="b"/>
        <c:numFmt formatCode="General" sourceLinked="1"/>
        <c:majorTickMark val="out"/>
        <c:minorTickMark val="none"/>
        <c:tickLblPos val="nextTo"/>
        <c:spPr>
          <a:ln w="3166">
            <a:solidFill>
              <a:schemeClr val="tx1"/>
            </a:solidFill>
            <a:prstDash val="solid"/>
          </a:ln>
        </c:spPr>
        <c:txPr>
          <a:bodyPr rot="-5400000" vert="horz"/>
          <a:lstStyle/>
          <a:p>
            <a:pPr>
              <a:defRPr sz="1396" b="1" i="0" u="none" strike="noStrike" baseline="0">
                <a:solidFill>
                  <a:schemeClr val="tx1"/>
                </a:solidFill>
                <a:latin typeface="Arial"/>
                <a:ea typeface="Arial"/>
                <a:cs typeface="Arial"/>
              </a:defRPr>
            </a:pPr>
            <a:endParaRPr lang="es-AR"/>
          </a:p>
        </c:txPr>
        <c:crossAx val="38856960"/>
        <c:crosses val="autoZero"/>
        <c:auto val="1"/>
        <c:lblAlgn val="ctr"/>
        <c:lblOffset val="100"/>
        <c:tickLblSkip val="1"/>
        <c:tickMarkSkip val="1"/>
        <c:noMultiLvlLbl val="0"/>
      </c:catAx>
      <c:valAx>
        <c:axId val="38856960"/>
        <c:scaling>
          <c:orientation val="minMax"/>
          <c:min val="0"/>
        </c:scaling>
        <c:delete val="0"/>
        <c:axPos val="l"/>
        <c:majorGridlines>
          <c:spPr>
            <a:ln w="3166">
              <a:solidFill>
                <a:schemeClr val="bg2">
                  <a:lumMod val="60000"/>
                  <a:lumOff val="40000"/>
                </a:schemeClr>
              </a:solidFill>
              <a:prstDash val="sysDot"/>
            </a:ln>
          </c:spPr>
        </c:majorGridlines>
        <c:numFmt formatCode="General" sourceLinked="1"/>
        <c:majorTickMark val="out"/>
        <c:minorTickMark val="in"/>
        <c:tickLblPos val="nextTo"/>
        <c:spPr>
          <a:ln w="3166">
            <a:solidFill>
              <a:schemeClr val="tx1"/>
            </a:solidFill>
            <a:prstDash val="solid"/>
          </a:ln>
        </c:spPr>
        <c:txPr>
          <a:bodyPr rot="0" vert="horz"/>
          <a:lstStyle/>
          <a:p>
            <a:pPr>
              <a:defRPr sz="1221" b="1" i="0" u="none" strike="noStrike" baseline="0">
                <a:solidFill>
                  <a:schemeClr val="tx1"/>
                </a:solidFill>
                <a:latin typeface="Arial"/>
                <a:ea typeface="Arial"/>
                <a:cs typeface="Arial"/>
              </a:defRPr>
            </a:pPr>
            <a:endParaRPr lang="es-AR"/>
          </a:p>
        </c:txPr>
        <c:crossAx val="38855424"/>
        <c:crosses val="autoZero"/>
        <c:crossBetween val="between"/>
      </c:valAx>
      <c:spPr>
        <a:noFill/>
        <a:ln w="12663">
          <a:solidFill>
            <a:schemeClr val="tx1"/>
          </a:solidFill>
          <a:prstDash val="solid"/>
        </a:ln>
      </c:spPr>
    </c:plotArea>
    <c:legend>
      <c:legendPos val="r"/>
      <c:layout>
        <c:manualLayout>
          <c:xMode val="edge"/>
          <c:yMode val="edge"/>
          <c:x val="0.38479115449935275"/>
          <c:y val="0.10858088767062103"/>
          <c:w val="0.21860885275519423"/>
          <c:h val="9.8814229249011856E-2"/>
        </c:manualLayout>
      </c:layout>
      <c:overlay val="0"/>
      <c:spPr>
        <a:solidFill>
          <a:schemeClr val="bg1"/>
        </a:solidFill>
        <a:ln w="3166">
          <a:solidFill>
            <a:schemeClr val="tx1"/>
          </a:solidFill>
          <a:prstDash val="solid"/>
        </a:ln>
      </c:spPr>
      <c:txPr>
        <a:bodyPr/>
        <a:lstStyle/>
        <a:p>
          <a:pPr>
            <a:defRPr sz="1421" b="1" i="0" u="none" strike="noStrike" baseline="0">
              <a:solidFill>
                <a:schemeClr val="tx1"/>
              </a:solidFill>
              <a:latin typeface="Arial"/>
              <a:ea typeface="Arial"/>
              <a:cs typeface="Arial"/>
            </a:defRPr>
          </a:pPr>
          <a:endParaRPr lang="es-AR"/>
        </a:p>
      </c:txPr>
    </c:legend>
    <c:plotVisOnly val="1"/>
    <c:dispBlanksAs val="gap"/>
    <c:showDLblsOverMax val="0"/>
  </c:chart>
  <c:spPr>
    <a:noFill/>
    <a:ln>
      <a:noFill/>
    </a:ln>
  </c:spPr>
  <c:txPr>
    <a:bodyPr/>
    <a:lstStyle/>
    <a:p>
      <a:pPr>
        <a:defRPr sz="2667" b="1" i="0" u="none" strike="noStrike" baseline="0">
          <a:solidFill>
            <a:schemeClr val="tx1"/>
          </a:solidFill>
          <a:latin typeface="Arial"/>
          <a:ea typeface="Arial"/>
          <a:cs typeface="Arial"/>
        </a:defRPr>
      </a:pPr>
      <a:endParaRPr lang="es-AR"/>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7.1906548991030703E-2"/>
          <c:y val="2.1045200469158015E-2"/>
          <c:w val="0.90250344881626965"/>
          <c:h val="0.90445026178010479"/>
        </c:manualLayout>
      </c:layout>
      <c:stockChart>
        <c:ser>
          <c:idx val="0"/>
          <c:order val="0"/>
          <c:tx>
            <c:strRef>
              <c:f>Sheet1!$B$1</c:f>
              <c:strCache>
                <c:ptCount val="1"/>
              </c:strCache>
            </c:strRef>
          </c:tx>
          <c:spPr>
            <a:ln w="26887">
              <a:noFill/>
            </a:ln>
          </c:spPr>
          <c:marker>
            <c:symbol val="none"/>
          </c:marker>
          <c:errBars>
            <c:errDir val="y"/>
            <c:errBarType val="plus"/>
            <c:errValType val="fixedVal"/>
            <c:noEndCap val="0"/>
            <c:val val="0"/>
            <c:spPr>
              <a:ln w="11950">
                <a:solidFill>
                  <a:schemeClr val="tx1"/>
                </a:solidFill>
                <a:prstDash val="solid"/>
              </a:ln>
            </c:spPr>
          </c:errBars>
          <c:cat>
            <c:strRef>
              <c:f>Sheet1!$A$2:$A$5</c:f>
              <c:strCache>
                <c:ptCount val="4"/>
                <c:pt idx="0">
                  <c:v>2004-2008</c:v>
                </c:pt>
                <c:pt idx="1">
                  <c:v>2009-2012</c:v>
                </c:pt>
                <c:pt idx="2">
                  <c:v>2013-2014</c:v>
                </c:pt>
                <c:pt idx="3">
                  <c:v>2015-2017</c:v>
                </c:pt>
              </c:strCache>
            </c:strRef>
          </c:cat>
          <c:val>
            <c:numRef>
              <c:f>Sheet1!$B$2:$B$5</c:f>
              <c:numCache>
                <c:formatCode>General</c:formatCode>
                <c:ptCount val="4"/>
                <c:pt idx="0">
                  <c:v>17.14180675769413</c:v>
                </c:pt>
                <c:pt idx="1">
                  <c:v>17.668496633927244</c:v>
                </c:pt>
                <c:pt idx="2">
                  <c:v>18.663225504992429</c:v>
                </c:pt>
                <c:pt idx="3">
                  <c:v>19.439850818024649</c:v>
                </c:pt>
              </c:numCache>
            </c:numRef>
          </c:val>
          <c:smooth val="0"/>
        </c:ser>
        <c:ser>
          <c:idx val="1"/>
          <c:order val="1"/>
          <c:tx>
            <c:strRef>
              <c:f>Sheet1!$C$1</c:f>
              <c:strCache>
                <c:ptCount val="1"/>
              </c:strCache>
            </c:strRef>
          </c:tx>
          <c:spPr>
            <a:ln w="26887">
              <a:noFill/>
            </a:ln>
          </c:spPr>
          <c:marker>
            <c:symbol val="none"/>
          </c:marker>
          <c:errBars>
            <c:errDir val="y"/>
            <c:errBarType val="both"/>
            <c:errValType val="fixedVal"/>
            <c:noEndCap val="0"/>
            <c:val val="0"/>
            <c:spPr>
              <a:ln w="11950">
                <a:solidFill>
                  <a:schemeClr val="tx1"/>
                </a:solidFill>
                <a:prstDash val="solid"/>
              </a:ln>
            </c:spPr>
          </c:errBars>
          <c:cat>
            <c:strRef>
              <c:f>Sheet1!$A$2:$A$5</c:f>
              <c:strCache>
                <c:ptCount val="4"/>
                <c:pt idx="0">
                  <c:v>2004-2008</c:v>
                </c:pt>
                <c:pt idx="1">
                  <c:v>2009-2012</c:v>
                </c:pt>
                <c:pt idx="2">
                  <c:v>2013-2014</c:v>
                </c:pt>
                <c:pt idx="3">
                  <c:v>2015-2017</c:v>
                </c:pt>
              </c:strCache>
            </c:strRef>
          </c:cat>
          <c:val>
            <c:numRef>
              <c:f>Sheet1!$C$2:$C$5</c:f>
              <c:numCache>
                <c:formatCode>General</c:formatCode>
                <c:ptCount val="4"/>
                <c:pt idx="0">
                  <c:v>16.096840324060242</c:v>
                </c:pt>
                <c:pt idx="1">
                  <c:v>16.639712147104262</c:v>
                </c:pt>
                <c:pt idx="2" formatCode="0.000000">
                  <c:v>17.631638600199828</c:v>
                </c:pt>
                <c:pt idx="3">
                  <c:v>18.40415270357785</c:v>
                </c:pt>
              </c:numCache>
            </c:numRef>
          </c:val>
          <c:smooth val="0"/>
        </c:ser>
        <c:ser>
          <c:idx val="2"/>
          <c:order val="2"/>
          <c:tx>
            <c:strRef>
              <c:f>Sheet1!$D$1</c:f>
              <c:strCache>
                <c:ptCount val="1"/>
              </c:strCache>
            </c:strRef>
          </c:tx>
          <c:spPr>
            <a:ln w="26887">
              <a:noFill/>
            </a:ln>
            <a:effectLst>
              <a:outerShdw blurRad="50800" dist="38100" dir="2700000" algn="tl" rotWithShape="0">
                <a:prstClr val="black">
                  <a:alpha val="40000"/>
                </a:prstClr>
              </a:outerShdw>
            </a:effectLst>
          </c:spPr>
          <c:marker>
            <c:symbol val="circle"/>
            <c:size val="10"/>
            <c:spPr>
              <a:gradFill>
                <a:gsLst>
                  <a:gs pos="0">
                    <a:srgbClr val="FC9FCB"/>
                  </a:gs>
                  <a:gs pos="19000">
                    <a:srgbClr val="F952A0"/>
                  </a:gs>
                  <a:gs pos="0">
                    <a:srgbClr val="C50849"/>
                  </a:gs>
                  <a:gs pos="91000">
                    <a:srgbClr val="892F65"/>
                  </a:gs>
                </a:gsLst>
                <a:lin ang="5400000" scaled="0"/>
              </a:gradFill>
              <a:ln w="12700">
                <a:solidFill>
                  <a:srgbClr val="740000"/>
                </a:solidFill>
                <a:prstDash val="solid"/>
              </a:ln>
              <a:effectLst>
                <a:outerShdw blurRad="50800" dist="38100" dir="2700000" algn="tl" rotWithShape="0">
                  <a:prstClr val="black">
                    <a:alpha val="40000"/>
                  </a:prstClr>
                </a:outerShdw>
              </a:effectLst>
              <a:scene3d>
                <a:camera prst="orthographicFront"/>
                <a:lightRig rig="threePt" dir="t"/>
              </a:scene3d>
              <a:sp3d>
                <a:bevelT/>
              </a:sp3d>
            </c:spPr>
          </c:marker>
          <c:dLbls>
            <c:numFmt formatCode="#,##0.00" sourceLinked="0"/>
            <c:txPr>
              <a:bodyPr/>
              <a:lstStyle/>
              <a:p>
                <a:pPr>
                  <a:defRPr sz="1200"/>
                </a:pPr>
                <a:endParaRPr lang="es-AR"/>
              </a:p>
            </c:txPr>
            <c:showLegendKey val="0"/>
            <c:showVal val="1"/>
            <c:showCatName val="0"/>
            <c:showSerName val="0"/>
            <c:showPercent val="0"/>
            <c:showBubbleSize val="0"/>
            <c:showLeaderLines val="0"/>
          </c:dLbls>
          <c:cat>
            <c:strRef>
              <c:f>Sheet1!$A$2:$A$5</c:f>
              <c:strCache>
                <c:ptCount val="4"/>
                <c:pt idx="0">
                  <c:v>2004-2008</c:v>
                </c:pt>
                <c:pt idx="1">
                  <c:v>2009-2012</c:v>
                </c:pt>
                <c:pt idx="2">
                  <c:v>2013-2014</c:v>
                </c:pt>
                <c:pt idx="3">
                  <c:v>2015-2017</c:v>
                </c:pt>
              </c:strCache>
            </c:strRef>
          </c:cat>
          <c:val>
            <c:numRef>
              <c:f>Sheet1!$D$2:$D$5</c:f>
              <c:numCache>
                <c:formatCode>General</c:formatCode>
                <c:ptCount val="4"/>
                <c:pt idx="0">
                  <c:v>16.613150868580199</c:v>
                </c:pt>
                <c:pt idx="1">
                  <c:v>17.148307341759285</c:v>
                </c:pt>
                <c:pt idx="2">
                  <c:v>18.141921806958759</c:v>
                </c:pt>
                <c:pt idx="3">
                  <c:v>18.916674466301973</c:v>
                </c:pt>
              </c:numCache>
            </c:numRef>
          </c:val>
          <c:smooth val="0"/>
        </c:ser>
        <c:dLbls>
          <c:showLegendKey val="0"/>
          <c:showVal val="0"/>
          <c:showCatName val="0"/>
          <c:showSerName val="0"/>
          <c:showPercent val="0"/>
          <c:showBubbleSize val="0"/>
        </c:dLbls>
        <c:hiLowLines>
          <c:spPr>
            <a:ln w="12700">
              <a:solidFill>
                <a:schemeClr val="tx1"/>
              </a:solidFill>
              <a:prstDash val="solid"/>
            </a:ln>
          </c:spPr>
        </c:hiLowLines>
        <c:axId val="39061376"/>
        <c:axId val="39062912"/>
      </c:stockChart>
      <c:catAx>
        <c:axId val="39061376"/>
        <c:scaling>
          <c:orientation val="minMax"/>
        </c:scaling>
        <c:delete val="0"/>
        <c:axPos val="b"/>
        <c:numFmt formatCode="General" sourceLinked="1"/>
        <c:majorTickMark val="cross"/>
        <c:minorTickMark val="none"/>
        <c:tickLblPos val="nextTo"/>
        <c:spPr>
          <a:noFill/>
          <a:ln w="2987">
            <a:noFill/>
            <a:prstDash val="solid"/>
          </a:ln>
        </c:spPr>
        <c:txPr>
          <a:bodyPr rot="0" vert="horz"/>
          <a:lstStyle/>
          <a:p>
            <a:pPr>
              <a:defRPr sz="1400" b="1" i="0" u="none" strike="noStrike" baseline="0">
                <a:solidFill>
                  <a:schemeClr val="bg1"/>
                </a:solidFill>
                <a:latin typeface="Arial"/>
                <a:ea typeface="Arial"/>
                <a:cs typeface="Arial"/>
              </a:defRPr>
            </a:pPr>
            <a:endParaRPr lang="es-AR"/>
          </a:p>
        </c:txPr>
        <c:crossAx val="39062912"/>
        <c:crossesAt val="5"/>
        <c:auto val="1"/>
        <c:lblAlgn val="ctr"/>
        <c:lblOffset val="0"/>
        <c:tickLblSkip val="1"/>
        <c:tickMarkSkip val="1"/>
        <c:noMultiLvlLbl val="0"/>
      </c:catAx>
      <c:valAx>
        <c:axId val="39062912"/>
        <c:scaling>
          <c:orientation val="minMax"/>
          <c:max val="35"/>
          <c:min val="5"/>
        </c:scaling>
        <c:delete val="0"/>
        <c:axPos val="l"/>
        <c:numFmt formatCode="#,##0" sourceLinked="0"/>
        <c:majorTickMark val="out"/>
        <c:minorTickMark val="none"/>
        <c:tickLblPos val="nextTo"/>
        <c:spPr>
          <a:ln w="11950">
            <a:noFill/>
            <a:prstDash val="solid"/>
          </a:ln>
        </c:spPr>
        <c:txPr>
          <a:bodyPr rot="0" vert="horz"/>
          <a:lstStyle/>
          <a:p>
            <a:pPr>
              <a:defRPr sz="1300" b="1" i="0" u="none" strike="noStrike" baseline="0">
                <a:solidFill>
                  <a:schemeClr val="bg1"/>
                </a:solidFill>
                <a:latin typeface="Arial"/>
                <a:ea typeface="Arial"/>
                <a:cs typeface="Arial"/>
              </a:defRPr>
            </a:pPr>
            <a:endParaRPr lang="es-AR"/>
          </a:p>
        </c:txPr>
        <c:crossAx val="39061376"/>
        <c:crosses val="autoZero"/>
        <c:crossBetween val="between"/>
        <c:majorUnit val="5"/>
        <c:minorUnit val="1"/>
      </c:valAx>
      <c:spPr>
        <a:noFill/>
        <a:ln w="11950">
          <a:noFill/>
          <a:prstDash val="solid"/>
        </a:ln>
        <a:effectLst>
          <a:glow rad="127000">
            <a:schemeClr val="bg1"/>
          </a:glow>
        </a:effectLst>
      </c:spPr>
    </c:plotArea>
    <c:legend>
      <c:legendPos val="r"/>
      <c:layout>
        <c:manualLayout>
          <c:xMode val="edge"/>
          <c:yMode val="edge"/>
          <c:x val="0.35346444672425725"/>
          <c:y val="0.11623166666666666"/>
          <c:w val="0.17116053429610389"/>
          <c:h val="6.452282350684882E-2"/>
        </c:manualLayout>
      </c:layout>
      <c:overlay val="0"/>
    </c:legend>
    <c:plotVisOnly val="1"/>
    <c:dispBlanksAs val="gap"/>
    <c:showDLblsOverMax val="0"/>
  </c:chart>
  <c:spPr>
    <a:noFill/>
    <a:ln>
      <a:noFill/>
    </a:ln>
  </c:spPr>
  <c:txPr>
    <a:bodyPr/>
    <a:lstStyle/>
    <a:p>
      <a:pPr>
        <a:defRPr sz="2423" b="1" i="0" u="none" strike="noStrike" baseline="0">
          <a:solidFill>
            <a:schemeClr val="tx1"/>
          </a:solidFill>
          <a:latin typeface="?? ?????"/>
          <a:ea typeface="?? ?????"/>
          <a:cs typeface="?? ?????"/>
        </a:defRPr>
      </a:pPr>
      <a:endParaRPr lang="es-AR"/>
    </a:p>
  </c:txPr>
  <c:externalData r:id="rId2">
    <c:autoUpdate val="0"/>
  </c:externalData>
  <c:userShapes r:id="rId3"/>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7696610754706454E-2"/>
          <c:y val="3.0104712041884821E-2"/>
          <c:w val="0.90250344881626965"/>
          <c:h val="0.90445026178010479"/>
        </c:manualLayout>
      </c:layout>
      <c:stockChart>
        <c:ser>
          <c:idx val="0"/>
          <c:order val="0"/>
          <c:tx>
            <c:strRef>
              <c:f>Sheet1!$B$1</c:f>
              <c:strCache>
                <c:ptCount val="1"/>
              </c:strCache>
            </c:strRef>
          </c:tx>
          <c:spPr>
            <a:ln w="26887">
              <a:noFill/>
            </a:ln>
          </c:spPr>
          <c:marker>
            <c:symbol val="none"/>
          </c:marker>
          <c:dLbls>
            <c:dLbl>
              <c:idx val="2"/>
              <c:layout>
                <c:manualLayout>
                  <c:x val="-4.7497387877413727E-2"/>
                  <c:y val="-2.3518518518518519E-3"/>
                </c:manualLayout>
              </c:layout>
              <c:showLegendKey val="0"/>
              <c:showVal val="1"/>
              <c:showCatName val="0"/>
              <c:showSerName val="0"/>
              <c:showPercent val="0"/>
              <c:showBubbleSize val="0"/>
            </c:dLbl>
            <c:numFmt formatCode="#,##0.00" sourceLinked="0"/>
            <c:txPr>
              <a:bodyPr/>
              <a:lstStyle/>
              <a:p>
                <a:pPr>
                  <a:defRPr sz="800" b="1"/>
                </a:pPr>
                <a:endParaRPr lang="es-AR"/>
              </a:p>
            </c:txPr>
            <c:showLegendKey val="0"/>
            <c:showVal val="1"/>
            <c:showCatName val="0"/>
            <c:showSerName val="0"/>
            <c:showPercent val="0"/>
            <c:showBubbleSize val="0"/>
            <c:showLeaderLines val="0"/>
          </c:dLbls>
          <c:errBars>
            <c:errDir val="y"/>
            <c:errBarType val="plus"/>
            <c:errValType val="fixedVal"/>
            <c:noEndCap val="0"/>
            <c:val val="0"/>
            <c:spPr>
              <a:ln w="11950">
                <a:solidFill>
                  <a:schemeClr val="tx1"/>
                </a:solidFill>
                <a:prstDash val="solid"/>
              </a:ln>
            </c:spPr>
          </c:errBars>
          <c:cat>
            <c:strRef>
              <c:f>Sheet1!$A$2:$A$5</c:f>
              <c:strCache>
                <c:ptCount val="4"/>
                <c:pt idx="0">
                  <c:v>2004-2008</c:v>
                </c:pt>
                <c:pt idx="1">
                  <c:v>2009-2012</c:v>
                </c:pt>
                <c:pt idx="2">
                  <c:v>2013-2014</c:v>
                </c:pt>
                <c:pt idx="3">
                  <c:v>2015-2017</c:v>
                </c:pt>
              </c:strCache>
            </c:strRef>
          </c:cat>
          <c:val>
            <c:numRef>
              <c:f>Sheet1!$B$2:$B$5</c:f>
              <c:numCache>
                <c:formatCode>General</c:formatCode>
                <c:ptCount val="4"/>
                <c:pt idx="0">
                  <c:v>32.159693881157452</c:v>
                </c:pt>
                <c:pt idx="1">
                  <c:v>24.32609582657004</c:v>
                </c:pt>
                <c:pt idx="2">
                  <c:v>18.294117791778159</c:v>
                </c:pt>
                <c:pt idx="3">
                  <c:v>31.093297224040541</c:v>
                </c:pt>
              </c:numCache>
            </c:numRef>
          </c:val>
          <c:smooth val="0"/>
        </c:ser>
        <c:ser>
          <c:idx val="1"/>
          <c:order val="1"/>
          <c:tx>
            <c:strRef>
              <c:f>Sheet1!$C$1</c:f>
              <c:strCache>
                <c:ptCount val="1"/>
              </c:strCache>
            </c:strRef>
          </c:tx>
          <c:spPr>
            <a:ln w="26887">
              <a:noFill/>
            </a:ln>
          </c:spPr>
          <c:marker>
            <c:symbol val="none"/>
          </c:marker>
          <c:dLbls>
            <c:dLbl>
              <c:idx val="0"/>
              <c:layout>
                <c:manualLayout>
                  <c:x val="-2.9685867423383579E-3"/>
                  <c:y val="2.3518518518518519E-3"/>
                </c:manualLayout>
              </c:layout>
              <c:showLegendKey val="0"/>
              <c:showVal val="1"/>
              <c:showCatName val="0"/>
              <c:showSerName val="0"/>
              <c:showPercent val="0"/>
              <c:showBubbleSize val="0"/>
            </c:dLbl>
            <c:numFmt formatCode="#,##0.00" sourceLinked="0"/>
            <c:txPr>
              <a:bodyPr/>
              <a:lstStyle/>
              <a:p>
                <a:pPr>
                  <a:defRPr sz="800"/>
                </a:pPr>
                <a:endParaRPr lang="es-AR"/>
              </a:p>
            </c:txPr>
            <c:showLegendKey val="0"/>
            <c:showVal val="1"/>
            <c:showCatName val="0"/>
            <c:showSerName val="0"/>
            <c:showPercent val="0"/>
            <c:showBubbleSize val="0"/>
            <c:showLeaderLines val="0"/>
          </c:dLbls>
          <c:errBars>
            <c:errDir val="y"/>
            <c:errBarType val="both"/>
            <c:errValType val="fixedVal"/>
            <c:noEndCap val="0"/>
            <c:val val="0"/>
            <c:spPr>
              <a:ln w="11950">
                <a:solidFill>
                  <a:schemeClr val="tx1"/>
                </a:solidFill>
                <a:prstDash val="solid"/>
              </a:ln>
            </c:spPr>
          </c:errBars>
          <c:cat>
            <c:strRef>
              <c:f>Sheet1!$A$2:$A$5</c:f>
              <c:strCache>
                <c:ptCount val="4"/>
                <c:pt idx="0">
                  <c:v>2004-2008</c:v>
                </c:pt>
                <c:pt idx="1">
                  <c:v>2009-2012</c:v>
                </c:pt>
                <c:pt idx="2">
                  <c:v>2013-2014</c:v>
                </c:pt>
                <c:pt idx="3">
                  <c:v>2015-2017</c:v>
                </c:pt>
              </c:strCache>
            </c:strRef>
          </c:cat>
          <c:val>
            <c:numRef>
              <c:f>Sheet1!$C$2:$C$5</c:f>
              <c:numCache>
                <c:formatCode>General</c:formatCode>
                <c:ptCount val="4"/>
                <c:pt idx="0">
                  <c:v>19.393467318034855</c:v>
                </c:pt>
                <c:pt idx="1">
                  <c:v>13.258830891263649</c:v>
                </c:pt>
                <c:pt idx="2">
                  <c:v>6.6517873303136907</c:v>
                </c:pt>
                <c:pt idx="3">
                  <c:v>17.900282703992772</c:v>
                </c:pt>
              </c:numCache>
            </c:numRef>
          </c:val>
          <c:smooth val="0"/>
        </c:ser>
        <c:ser>
          <c:idx val="2"/>
          <c:order val="2"/>
          <c:tx>
            <c:strRef>
              <c:f>Sheet1!$D$1</c:f>
              <c:strCache>
                <c:ptCount val="1"/>
              </c:strCache>
            </c:strRef>
          </c:tx>
          <c:spPr>
            <a:ln w="26887">
              <a:noFill/>
            </a:ln>
            <a:effectLst>
              <a:outerShdw blurRad="50800" dist="38100" dir="2700000" algn="tl" rotWithShape="0">
                <a:prstClr val="black">
                  <a:alpha val="40000"/>
                </a:prstClr>
              </a:outerShdw>
            </a:effectLst>
          </c:spPr>
          <c:marker>
            <c:symbol val="circle"/>
            <c:size val="10"/>
            <c:spPr>
              <a:gradFill>
                <a:gsLst>
                  <a:gs pos="0">
                    <a:srgbClr val="BBE0E3">
                      <a:lumMod val="90000"/>
                    </a:srgbClr>
                  </a:gs>
                  <a:gs pos="52000">
                    <a:srgbClr val="DAEDEF"/>
                  </a:gs>
                  <a:gs pos="100000">
                    <a:srgbClr val="BBE0E3"/>
                  </a:gs>
                </a:gsLst>
                <a:lin ang="5400000" scaled="0"/>
              </a:gradFill>
              <a:ln w="3175">
                <a:solidFill>
                  <a:srgbClr val="0000CC"/>
                </a:solidFill>
                <a:prstDash val="solid"/>
              </a:ln>
              <a:effectLst>
                <a:outerShdw blurRad="50800" dist="38100" dir="2700000" algn="tl" rotWithShape="0">
                  <a:prstClr val="black">
                    <a:alpha val="40000"/>
                  </a:prstClr>
                </a:outerShdw>
              </a:effectLst>
              <a:scene3d>
                <a:camera prst="orthographicFront"/>
                <a:lightRig rig="threePt" dir="t"/>
              </a:scene3d>
              <a:sp3d>
                <a:bevelT/>
              </a:sp3d>
            </c:spPr>
          </c:marker>
          <c:dLbls>
            <c:dLbl>
              <c:idx val="1"/>
              <c:layout>
                <c:manualLayout>
                  <c:x val="-2.9685867423384126E-3"/>
                  <c:y val="0"/>
                </c:manualLayout>
              </c:layout>
              <c:showLegendKey val="0"/>
              <c:showVal val="1"/>
              <c:showCatName val="0"/>
              <c:showSerName val="0"/>
              <c:showPercent val="0"/>
              <c:showBubbleSize val="0"/>
            </c:dLbl>
            <c:numFmt formatCode="#,##0.00" sourceLinked="0"/>
            <c:txPr>
              <a:bodyPr/>
              <a:lstStyle/>
              <a:p>
                <a:pPr>
                  <a:defRPr sz="1200"/>
                </a:pPr>
                <a:endParaRPr lang="es-AR"/>
              </a:p>
            </c:txPr>
            <c:showLegendKey val="0"/>
            <c:showVal val="1"/>
            <c:showCatName val="0"/>
            <c:showSerName val="0"/>
            <c:showPercent val="0"/>
            <c:showBubbleSize val="0"/>
            <c:showLeaderLines val="0"/>
          </c:dLbls>
          <c:cat>
            <c:strRef>
              <c:f>Sheet1!$A$2:$A$5</c:f>
              <c:strCache>
                <c:ptCount val="4"/>
                <c:pt idx="0">
                  <c:v>2004-2008</c:v>
                </c:pt>
                <c:pt idx="1">
                  <c:v>2009-2012</c:v>
                </c:pt>
                <c:pt idx="2">
                  <c:v>2013-2014</c:v>
                </c:pt>
                <c:pt idx="3">
                  <c:v>2015-2017</c:v>
                </c:pt>
              </c:strCache>
            </c:strRef>
          </c:cat>
          <c:val>
            <c:numRef>
              <c:f>Sheet1!$D$2:$D$5</c:f>
              <c:numCache>
                <c:formatCode>General</c:formatCode>
                <c:ptCount val="4"/>
                <c:pt idx="0">
                  <c:v>25.183718274402654</c:v>
                </c:pt>
                <c:pt idx="1">
                  <c:v>18.179352237360931</c:v>
                </c:pt>
                <c:pt idx="2">
                  <c:v>11.425292153589316</c:v>
                </c:pt>
                <c:pt idx="3">
                  <c:v>23.829674049714708</c:v>
                </c:pt>
              </c:numCache>
            </c:numRef>
          </c:val>
          <c:smooth val="0"/>
        </c:ser>
        <c:dLbls>
          <c:showLegendKey val="0"/>
          <c:showVal val="0"/>
          <c:showCatName val="0"/>
          <c:showSerName val="0"/>
          <c:showPercent val="0"/>
          <c:showBubbleSize val="0"/>
        </c:dLbls>
        <c:hiLowLines>
          <c:spPr>
            <a:ln w="12700">
              <a:solidFill>
                <a:schemeClr val="tx1"/>
              </a:solidFill>
              <a:prstDash val="solid"/>
            </a:ln>
          </c:spPr>
        </c:hiLowLines>
        <c:axId val="39112064"/>
        <c:axId val="40113280"/>
      </c:stockChart>
      <c:catAx>
        <c:axId val="39112064"/>
        <c:scaling>
          <c:orientation val="minMax"/>
        </c:scaling>
        <c:delete val="0"/>
        <c:axPos val="b"/>
        <c:numFmt formatCode="General" sourceLinked="1"/>
        <c:majorTickMark val="cross"/>
        <c:minorTickMark val="none"/>
        <c:tickLblPos val="nextTo"/>
        <c:spPr>
          <a:ln w="2987">
            <a:solidFill>
              <a:schemeClr val="tx1"/>
            </a:solidFill>
            <a:prstDash val="solid"/>
          </a:ln>
        </c:spPr>
        <c:txPr>
          <a:bodyPr rot="0" vert="horz"/>
          <a:lstStyle/>
          <a:p>
            <a:pPr>
              <a:defRPr sz="1400" b="1" i="0" u="none" strike="noStrike" baseline="0">
                <a:solidFill>
                  <a:schemeClr val="tx1"/>
                </a:solidFill>
                <a:latin typeface="Arial"/>
                <a:ea typeface="Arial"/>
                <a:cs typeface="Arial"/>
              </a:defRPr>
            </a:pPr>
            <a:endParaRPr lang="es-AR"/>
          </a:p>
        </c:txPr>
        <c:crossAx val="40113280"/>
        <c:crossesAt val="5"/>
        <c:auto val="1"/>
        <c:lblAlgn val="ctr"/>
        <c:lblOffset val="0"/>
        <c:tickLblSkip val="1"/>
        <c:tickMarkSkip val="1"/>
        <c:noMultiLvlLbl val="0"/>
      </c:catAx>
      <c:valAx>
        <c:axId val="40113280"/>
        <c:scaling>
          <c:orientation val="minMax"/>
          <c:max val="35"/>
          <c:min val="5"/>
        </c:scaling>
        <c:delete val="0"/>
        <c:axPos val="l"/>
        <c:title>
          <c:tx>
            <c:rich>
              <a:bodyPr/>
              <a:lstStyle/>
              <a:p>
                <a:pPr>
                  <a:defRPr sz="1129" b="1" i="0" u="none" strike="noStrike" baseline="0">
                    <a:solidFill>
                      <a:schemeClr val="tx1"/>
                    </a:solidFill>
                    <a:latin typeface="Arial"/>
                    <a:ea typeface="Arial"/>
                    <a:cs typeface="Arial"/>
                  </a:defRPr>
                </a:pPr>
                <a:r>
                  <a:rPr lang="es-AR"/>
                  <a:t>MUERTOS POR 100 P/AER</a:t>
                </a:r>
              </a:p>
            </c:rich>
          </c:tx>
          <c:layout>
            <c:manualLayout>
              <c:xMode val="edge"/>
              <c:yMode val="edge"/>
              <c:x val="0"/>
              <c:y val="0.31151832460732987"/>
            </c:manualLayout>
          </c:layout>
          <c:overlay val="0"/>
          <c:spPr>
            <a:noFill/>
            <a:ln w="23899">
              <a:noFill/>
            </a:ln>
          </c:spPr>
        </c:title>
        <c:numFmt formatCode="General" sourceLinked="1"/>
        <c:majorTickMark val="out"/>
        <c:minorTickMark val="none"/>
        <c:tickLblPos val="nextTo"/>
        <c:spPr>
          <a:ln w="11950">
            <a:solidFill>
              <a:schemeClr val="tx1"/>
            </a:solidFill>
            <a:prstDash val="solid"/>
          </a:ln>
        </c:spPr>
        <c:txPr>
          <a:bodyPr rot="0" vert="horz"/>
          <a:lstStyle/>
          <a:p>
            <a:pPr>
              <a:defRPr sz="1300" b="1" i="0" u="none" strike="noStrike" baseline="0">
                <a:solidFill>
                  <a:schemeClr val="tx1"/>
                </a:solidFill>
                <a:latin typeface="Arial"/>
                <a:ea typeface="Arial"/>
                <a:cs typeface="Arial"/>
              </a:defRPr>
            </a:pPr>
            <a:endParaRPr lang="es-AR"/>
          </a:p>
        </c:txPr>
        <c:crossAx val="39112064"/>
        <c:crosses val="autoZero"/>
        <c:crossBetween val="between"/>
        <c:majorUnit val="5"/>
        <c:minorUnit val="1"/>
      </c:valAx>
      <c:spPr>
        <a:noFill/>
        <a:ln w="11950">
          <a:solidFill>
            <a:schemeClr val="tx1"/>
          </a:solidFill>
          <a:prstDash val="solid"/>
        </a:ln>
      </c:spPr>
    </c:plotArea>
    <c:legend>
      <c:legendPos val="l"/>
      <c:layout>
        <c:manualLayout>
          <c:xMode val="edge"/>
          <c:yMode val="edge"/>
          <c:x val="0.41928412647582003"/>
          <c:y val="4.5156296296296299E-2"/>
          <c:w val="0.13387786504667334"/>
          <c:h val="0.10542029215748996"/>
        </c:manualLayout>
      </c:layout>
      <c:overlay val="0"/>
    </c:legend>
    <c:plotVisOnly val="1"/>
    <c:dispBlanksAs val="gap"/>
    <c:showDLblsOverMax val="0"/>
  </c:chart>
  <c:spPr>
    <a:noFill/>
    <a:ln>
      <a:noFill/>
    </a:ln>
  </c:spPr>
  <c:txPr>
    <a:bodyPr/>
    <a:lstStyle/>
    <a:p>
      <a:pPr>
        <a:defRPr sz="2423" b="1" i="0" u="none" strike="noStrike" baseline="0">
          <a:solidFill>
            <a:schemeClr val="tx1"/>
          </a:solidFill>
          <a:latin typeface="?? ?????"/>
          <a:ea typeface="?? ?????"/>
          <a:cs typeface="?? ?????"/>
        </a:defRPr>
      </a:pPr>
      <a:endParaRPr lang="es-AR"/>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7696610754706454E-2"/>
          <c:y val="3.0104712041884821E-2"/>
          <c:w val="0.90250346139019855"/>
          <c:h val="0.90445026178010479"/>
        </c:manualLayout>
      </c:layout>
      <c:stockChart>
        <c:ser>
          <c:idx val="0"/>
          <c:order val="0"/>
          <c:tx>
            <c:strRef>
              <c:f>Sheet1!$B$1</c:f>
              <c:strCache>
                <c:ptCount val="1"/>
              </c:strCache>
            </c:strRef>
          </c:tx>
          <c:spPr>
            <a:ln w="26887">
              <a:noFill/>
            </a:ln>
          </c:spPr>
          <c:marker>
            <c:symbol val="dash"/>
            <c:size val="8"/>
            <c:spPr>
              <a:solidFill>
                <a:schemeClr val="tx1"/>
              </a:solidFill>
              <a:ln>
                <a:noFill/>
              </a:ln>
            </c:spPr>
          </c:marker>
          <c:dLbls>
            <c:dLbl>
              <c:idx val="8"/>
              <c:numFmt formatCode="0.00" sourceLinked="0"/>
              <c:spPr>
                <a:solidFill>
                  <a:srgbClr val="FFFFFF"/>
                </a:solidFill>
                <a:ln w="23899">
                  <a:noFill/>
                </a:ln>
              </c:spPr>
              <c:txPr>
                <a:bodyPr/>
                <a:lstStyle/>
                <a:p>
                  <a:pPr>
                    <a:defRPr sz="1011" b="0" i="0" u="none" strike="noStrike" baseline="0">
                      <a:solidFill>
                        <a:schemeClr val="tx1"/>
                      </a:solidFill>
                      <a:latin typeface="?? ?????"/>
                      <a:ea typeface="?? ?????"/>
                      <a:cs typeface="?? ?????"/>
                    </a:defRPr>
                  </a:pPr>
                  <a:endParaRPr lang="es-AR"/>
                </a:p>
              </c:txPr>
              <c:showLegendKey val="0"/>
              <c:showVal val="1"/>
              <c:showCatName val="0"/>
              <c:showSerName val="0"/>
              <c:showPercent val="0"/>
              <c:showBubbleSize val="0"/>
            </c:dLbl>
            <c:dLbl>
              <c:idx val="10"/>
              <c:numFmt formatCode="0.00" sourceLinked="0"/>
              <c:spPr>
                <a:solidFill>
                  <a:schemeClr val="bg1"/>
                </a:solidFill>
                <a:ln w="23899">
                  <a:noFill/>
                </a:ln>
              </c:spPr>
              <c:txPr>
                <a:bodyPr/>
                <a:lstStyle/>
                <a:p>
                  <a:pPr>
                    <a:defRPr sz="1011" b="0" i="0" u="none" strike="noStrike" baseline="0">
                      <a:solidFill>
                        <a:schemeClr val="tx1"/>
                      </a:solidFill>
                      <a:latin typeface="?? ?????"/>
                      <a:ea typeface="?? ?????"/>
                      <a:cs typeface="?? ?????"/>
                    </a:defRPr>
                  </a:pPr>
                  <a:endParaRPr lang="es-AR"/>
                </a:p>
              </c:txPr>
              <c:showLegendKey val="0"/>
              <c:showVal val="1"/>
              <c:showCatName val="0"/>
              <c:showSerName val="0"/>
              <c:showPercent val="0"/>
              <c:showBubbleSize val="0"/>
            </c:dLbl>
            <c:dLbl>
              <c:idx val="11"/>
              <c:numFmt formatCode="0.00" sourceLinked="0"/>
              <c:spPr>
                <a:solidFill>
                  <a:schemeClr val="bg1"/>
                </a:solidFill>
                <a:ln w="23899">
                  <a:noFill/>
                </a:ln>
              </c:spPr>
              <c:txPr>
                <a:bodyPr/>
                <a:lstStyle/>
                <a:p>
                  <a:pPr>
                    <a:defRPr sz="1011" b="0" i="0" u="none" strike="noStrike" baseline="0">
                      <a:solidFill>
                        <a:schemeClr val="tx1"/>
                      </a:solidFill>
                      <a:latin typeface="?? ?????"/>
                      <a:ea typeface="?? ?????"/>
                      <a:cs typeface="?? ?????"/>
                    </a:defRPr>
                  </a:pPr>
                  <a:endParaRPr lang="es-AR"/>
                </a:p>
              </c:txPr>
              <c:showLegendKey val="0"/>
              <c:showVal val="1"/>
              <c:showCatName val="0"/>
              <c:showSerName val="0"/>
              <c:showPercent val="0"/>
              <c:showBubbleSize val="0"/>
            </c:dLbl>
            <c:numFmt formatCode="0.00" sourceLinked="0"/>
            <c:spPr>
              <a:noFill/>
              <a:ln w="23899">
                <a:noFill/>
              </a:ln>
            </c:spPr>
            <c:txPr>
              <a:bodyPr/>
              <a:lstStyle/>
              <a:p>
                <a:pPr>
                  <a:defRPr sz="1011" b="0" i="0" u="none" strike="noStrike" baseline="0">
                    <a:solidFill>
                      <a:schemeClr val="tx1"/>
                    </a:solidFill>
                    <a:latin typeface="?? ?????"/>
                    <a:ea typeface="?? ?????"/>
                    <a:cs typeface="?? ?????"/>
                  </a:defRPr>
                </a:pPr>
                <a:endParaRPr lang="es-AR"/>
              </a:p>
            </c:txPr>
            <c:showLegendKey val="0"/>
            <c:showVal val="1"/>
            <c:showCatName val="0"/>
            <c:showSerName val="0"/>
            <c:showPercent val="0"/>
            <c:showBubbleSize val="0"/>
            <c:showLeaderLines val="0"/>
          </c:dLbls>
          <c:errBars>
            <c:errDir val="y"/>
            <c:errBarType val="plus"/>
            <c:errValType val="fixedVal"/>
            <c:noEndCap val="0"/>
            <c:val val="0"/>
            <c:spPr>
              <a:ln w="11950">
                <a:solidFill>
                  <a:schemeClr val="tx1"/>
                </a:solidFill>
                <a:prstDash val="solid"/>
              </a:ln>
            </c:spPr>
          </c:errBars>
          <c:cat>
            <c:numRef>
              <c:f>Sheet1!$A$2:$A$13</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Sheet1!$B$2:$B$13</c:f>
              <c:numCache>
                <c:formatCode>General</c:formatCode>
                <c:ptCount val="12"/>
                <c:pt idx="0">
                  <c:v>16.182045810000002</c:v>
                </c:pt>
                <c:pt idx="1">
                  <c:v>16.223800000000001</c:v>
                </c:pt>
                <c:pt idx="2">
                  <c:v>18.099699999999999</c:v>
                </c:pt>
                <c:pt idx="3">
                  <c:v>16.869499999999999</c:v>
                </c:pt>
                <c:pt idx="4">
                  <c:v>18.734200000000001</c:v>
                </c:pt>
                <c:pt idx="5">
                  <c:v>17.975200000000001</c:v>
                </c:pt>
                <c:pt idx="6">
                  <c:v>17.276499999999999</c:v>
                </c:pt>
                <c:pt idx="7">
                  <c:v>17.109400000000001</c:v>
                </c:pt>
                <c:pt idx="8">
                  <c:v>18.299800000000001</c:v>
                </c:pt>
                <c:pt idx="9">
                  <c:v>17.865369204836909</c:v>
                </c:pt>
                <c:pt idx="10">
                  <c:v>18.959440183869379</c:v>
                </c:pt>
                <c:pt idx="11">
                  <c:v>18.989518366060441</c:v>
                </c:pt>
              </c:numCache>
            </c:numRef>
          </c:val>
          <c:smooth val="0"/>
        </c:ser>
        <c:ser>
          <c:idx val="1"/>
          <c:order val="1"/>
          <c:tx>
            <c:strRef>
              <c:f>Sheet1!$C$1</c:f>
              <c:strCache>
                <c:ptCount val="1"/>
              </c:strCache>
            </c:strRef>
          </c:tx>
          <c:spPr>
            <a:ln w="26887">
              <a:noFill/>
            </a:ln>
          </c:spPr>
          <c:marker>
            <c:symbol val="dash"/>
            <c:size val="7"/>
            <c:spPr>
              <a:solidFill>
                <a:srgbClr val="000000"/>
              </a:solidFill>
              <a:ln>
                <a:noFill/>
                <a:prstDash val="solid"/>
              </a:ln>
            </c:spPr>
          </c:marker>
          <c:dLbls>
            <c:dLbl>
              <c:idx val="8"/>
              <c:numFmt formatCode="0.00" sourceLinked="0"/>
              <c:spPr>
                <a:solidFill>
                  <a:srgbClr val="FFFFFF"/>
                </a:solidFill>
                <a:ln w="23899">
                  <a:noFill/>
                </a:ln>
              </c:spPr>
              <c:txPr>
                <a:bodyPr/>
                <a:lstStyle/>
                <a:p>
                  <a:pPr>
                    <a:defRPr sz="1011" b="0" i="0" u="none" strike="noStrike" baseline="0">
                      <a:solidFill>
                        <a:schemeClr val="tx1"/>
                      </a:solidFill>
                      <a:latin typeface="?? ?????"/>
                      <a:ea typeface="?? ?????"/>
                      <a:cs typeface="?? ?????"/>
                    </a:defRPr>
                  </a:pPr>
                  <a:endParaRPr lang="es-AR"/>
                </a:p>
              </c:txPr>
              <c:showLegendKey val="0"/>
              <c:showVal val="1"/>
              <c:showCatName val="0"/>
              <c:showSerName val="0"/>
              <c:showPercent val="0"/>
              <c:showBubbleSize val="0"/>
            </c:dLbl>
            <c:dLbl>
              <c:idx val="10"/>
              <c:numFmt formatCode="0.00" sourceLinked="0"/>
              <c:spPr>
                <a:solidFill>
                  <a:schemeClr val="bg1"/>
                </a:solidFill>
                <a:ln w="23899">
                  <a:noFill/>
                </a:ln>
              </c:spPr>
              <c:txPr>
                <a:bodyPr/>
                <a:lstStyle/>
                <a:p>
                  <a:pPr>
                    <a:defRPr sz="1011" b="0" i="0" u="none" strike="noStrike" baseline="0">
                      <a:solidFill>
                        <a:schemeClr val="tx1"/>
                      </a:solidFill>
                      <a:latin typeface="?? ?????"/>
                      <a:ea typeface="?? ?????"/>
                      <a:cs typeface="?? ?????"/>
                    </a:defRPr>
                  </a:pPr>
                  <a:endParaRPr lang="es-AR"/>
                </a:p>
              </c:txPr>
              <c:showLegendKey val="0"/>
              <c:showVal val="1"/>
              <c:showCatName val="0"/>
              <c:showSerName val="0"/>
              <c:showPercent val="0"/>
              <c:showBubbleSize val="0"/>
            </c:dLbl>
            <c:dLbl>
              <c:idx val="11"/>
              <c:numFmt formatCode="0.00" sourceLinked="0"/>
              <c:spPr>
                <a:solidFill>
                  <a:schemeClr val="bg1"/>
                </a:solidFill>
                <a:ln w="23899">
                  <a:noFill/>
                </a:ln>
              </c:spPr>
              <c:txPr>
                <a:bodyPr/>
                <a:lstStyle/>
                <a:p>
                  <a:pPr>
                    <a:defRPr sz="1011" b="0" i="0" u="none" strike="noStrike" baseline="0">
                      <a:solidFill>
                        <a:schemeClr val="tx1"/>
                      </a:solidFill>
                      <a:latin typeface="?? ?????"/>
                      <a:ea typeface="?? ?????"/>
                      <a:cs typeface="?? ?????"/>
                    </a:defRPr>
                  </a:pPr>
                  <a:endParaRPr lang="es-AR"/>
                </a:p>
              </c:txPr>
              <c:showLegendKey val="0"/>
              <c:showVal val="1"/>
              <c:showCatName val="0"/>
              <c:showSerName val="0"/>
              <c:showPercent val="0"/>
              <c:showBubbleSize val="0"/>
            </c:dLbl>
            <c:numFmt formatCode="0.00" sourceLinked="0"/>
            <c:spPr>
              <a:noFill/>
              <a:ln w="23899">
                <a:noFill/>
              </a:ln>
            </c:spPr>
            <c:txPr>
              <a:bodyPr/>
              <a:lstStyle/>
              <a:p>
                <a:pPr>
                  <a:defRPr sz="1011" b="0" i="0" u="none" strike="noStrike" baseline="0">
                    <a:solidFill>
                      <a:schemeClr val="tx1"/>
                    </a:solidFill>
                    <a:latin typeface="?? ?????"/>
                    <a:ea typeface="?? ?????"/>
                    <a:cs typeface="?? ?????"/>
                  </a:defRPr>
                </a:pPr>
                <a:endParaRPr lang="es-AR"/>
              </a:p>
            </c:txPr>
            <c:showLegendKey val="0"/>
            <c:showVal val="1"/>
            <c:showCatName val="0"/>
            <c:showSerName val="0"/>
            <c:showPercent val="0"/>
            <c:showBubbleSize val="0"/>
            <c:showLeaderLines val="0"/>
          </c:dLbls>
          <c:errBars>
            <c:errDir val="y"/>
            <c:errBarType val="both"/>
            <c:errValType val="fixedVal"/>
            <c:noEndCap val="0"/>
            <c:val val="0"/>
            <c:spPr>
              <a:ln w="11950">
                <a:solidFill>
                  <a:schemeClr val="tx1"/>
                </a:solidFill>
                <a:prstDash val="solid"/>
              </a:ln>
            </c:spPr>
          </c:errBars>
          <c:cat>
            <c:numRef>
              <c:f>Sheet1!$A$2:$A$13</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Sheet1!$C$2:$C$13</c:f>
              <c:numCache>
                <c:formatCode>General</c:formatCode>
                <c:ptCount val="12"/>
                <c:pt idx="0">
                  <c:v>15.12351247</c:v>
                </c:pt>
                <c:pt idx="1">
                  <c:v>15.192500000000001</c:v>
                </c:pt>
                <c:pt idx="2">
                  <c:v>17.015699999999999</c:v>
                </c:pt>
                <c:pt idx="3">
                  <c:v>15.8538</c:v>
                </c:pt>
                <c:pt idx="4">
                  <c:v>17.675899999999999</c:v>
                </c:pt>
                <c:pt idx="5">
                  <c:v>16.951599999999999</c:v>
                </c:pt>
                <c:pt idx="6">
                  <c:v>16.284099999999999</c:v>
                </c:pt>
                <c:pt idx="7">
                  <c:v>16.136399999999998</c:v>
                </c:pt>
                <c:pt idx="8">
                  <c:v>17.305900000000001</c:v>
                </c:pt>
                <c:pt idx="9">
                  <c:v>16.893206895428765</c:v>
                </c:pt>
                <c:pt idx="10">
                  <c:v>17.961250224891323</c:v>
                </c:pt>
                <c:pt idx="11">
                  <c:v>17.997497293133847</c:v>
                </c:pt>
              </c:numCache>
            </c:numRef>
          </c:val>
          <c:smooth val="0"/>
        </c:ser>
        <c:ser>
          <c:idx val="2"/>
          <c:order val="2"/>
          <c:tx>
            <c:strRef>
              <c:f>Sheet1!$D$1</c:f>
              <c:strCache>
                <c:ptCount val="1"/>
              </c:strCache>
            </c:strRef>
          </c:tx>
          <c:spPr>
            <a:ln w="26887">
              <a:noFill/>
            </a:ln>
            <a:effectLst>
              <a:outerShdw blurRad="50800" dist="38100" dir="2700000" algn="tl" rotWithShape="0">
                <a:prstClr val="black">
                  <a:alpha val="40000"/>
                </a:prstClr>
              </a:outerShdw>
            </a:effectLst>
          </c:spPr>
          <c:marker>
            <c:symbol val="circle"/>
            <c:size val="10"/>
            <c:spPr>
              <a:gradFill>
                <a:gsLst>
                  <a:gs pos="0">
                    <a:srgbClr val="FFF200"/>
                  </a:gs>
                  <a:gs pos="45000">
                    <a:srgbClr val="FF7A00"/>
                  </a:gs>
                  <a:gs pos="70000">
                    <a:srgbClr val="FF0300"/>
                  </a:gs>
                  <a:gs pos="100000">
                    <a:srgbClr val="4D0808"/>
                  </a:gs>
                </a:gsLst>
                <a:lin ang="5400000" scaled="0"/>
              </a:gradFill>
              <a:ln w="12700">
                <a:solidFill>
                  <a:srgbClr val="740000"/>
                </a:solidFill>
                <a:prstDash val="solid"/>
              </a:ln>
              <a:effectLst>
                <a:outerShdw blurRad="50800" dist="38100" dir="2700000" algn="tl" rotWithShape="0">
                  <a:prstClr val="black">
                    <a:alpha val="40000"/>
                  </a:prstClr>
                </a:outerShdw>
              </a:effectLst>
              <a:scene3d>
                <a:camera prst="orthographicFront"/>
                <a:lightRig rig="threePt" dir="t"/>
              </a:scene3d>
              <a:sp3d>
                <a:bevelT/>
              </a:sp3d>
            </c:spPr>
          </c:marker>
          <c:dLbls>
            <c:dLbl>
              <c:idx val="0"/>
              <c:numFmt formatCode="0.00" sourceLinked="0"/>
              <c:spPr>
                <a:solidFill>
                  <a:schemeClr val="bg1"/>
                </a:solidFill>
                <a:ln w="23899">
                  <a:noFill/>
                </a:ln>
              </c:spPr>
              <c:txPr>
                <a:bodyPr/>
                <a:lstStyle/>
                <a:p>
                  <a:pPr>
                    <a:defRPr sz="1300" b="1" i="0" u="none" strike="noStrike" baseline="0">
                      <a:solidFill>
                        <a:schemeClr val="tx1"/>
                      </a:solidFill>
                      <a:latin typeface="Arial"/>
                      <a:ea typeface="Arial"/>
                      <a:cs typeface="Arial"/>
                    </a:defRPr>
                  </a:pPr>
                  <a:endParaRPr lang="es-AR"/>
                </a:p>
              </c:txPr>
              <c:dLblPos val="r"/>
              <c:showLegendKey val="0"/>
              <c:showVal val="1"/>
              <c:showCatName val="0"/>
              <c:showSerName val="0"/>
              <c:showPercent val="0"/>
              <c:showBubbleSize val="0"/>
            </c:dLbl>
            <c:dLbl>
              <c:idx val="1"/>
              <c:numFmt formatCode="0.00" sourceLinked="0"/>
              <c:spPr>
                <a:solidFill>
                  <a:schemeClr val="bg1"/>
                </a:solidFill>
                <a:ln w="23899">
                  <a:noFill/>
                </a:ln>
              </c:spPr>
              <c:txPr>
                <a:bodyPr/>
                <a:lstStyle/>
                <a:p>
                  <a:pPr>
                    <a:defRPr sz="1300" b="1" i="0" u="none" strike="noStrike" baseline="0">
                      <a:solidFill>
                        <a:schemeClr val="tx1"/>
                      </a:solidFill>
                      <a:latin typeface="Arial"/>
                      <a:ea typeface="Arial"/>
                      <a:cs typeface="Arial"/>
                    </a:defRPr>
                  </a:pPr>
                  <a:endParaRPr lang="es-AR"/>
                </a:p>
              </c:txPr>
              <c:dLblPos val="r"/>
              <c:showLegendKey val="0"/>
              <c:showVal val="1"/>
              <c:showCatName val="0"/>
              <c:showSerName val="0"/>
              <c:showPercent val="0"/>
              <c:showBubbleSize val="0"/>
            </c:dLbl>
            <c:dLbl>
              <c:idx val="8"/>
              <c:numFmt formatCode="0.00" sourceLinked="0"/>
              <c:spPr>
                <a:solidFill>
                  <a:srgbClr val="FFFFFF"/>
                </a:solidFill>
                <a:ln w="23899">
                  <a:noFill/>
                </a:ln>
              </c:spPr>
              <c:txPr>
                <a:bodyPr/>
                <a:lstStyle/>
                <a:p>
                  <a:pPr>
                    <a:defRPr sz="1300" b="1" i="0" u="none" strike="noStrike" baseline="0">
                      <a:solidFill>
                        <a:schemeClr val="tx1"/>
                      </a:solidFill>
                      <a:latin typeface="Arial"/>
                      <a:ea typeface="Arial"/>
                      <a:cs typeface="Arial"/>
                    </a:defRPr>
                  </a:pPr>
                  <a:endParaRPr lang="es-AR"/>
                </a:p>
              </c:txPr>
              <c:dLblPos val="r"/>
              <c:showLegendKey val="0"/>
              <c:showVal val="1"/>
              <c:showCatName val="0"/>
              <c:showSerName val="0"/>
              <c:showPercent val="0"/>
              <c:showBubbleSize val="0"/>
            </c:dLbl>
            <c:dLbl>
              <c:idx val="10"/>
              <c:numFmt formatCode="0.00" sourceLinked="0"/>
              <c:spPr>
                <a:solidFill>
                  <a:schemeClr val="bg1"/>
                </a:solidFill>
                <a:ln w="23899">
                  <a:noFill/>
                </a:ln>
              </c:spPr>
              <c:txPr>
                <a:bodyPr/>
                <a:lstStyle/>
                <a:p>
                  <a:pPr>
                    <a:defRPr sz="1300" b="1" i="0" u="none" strike="noStrike" baseline="0">
                      <a:solidFill>
                        <a:schemeClr val="tx1"/>
                      </a:solidFill>
                      <a:latin typeface="Arial"/>
                      <a:ea typeface="Arial"/>
                      <a:cs typeface="Arial"/>
                    </a:defRPr>
                  </a:pPr>
                  <a:endParaRPr lang="es-AR"/>
                </a:p>
              </c:txPr>
              <c:dLblPos val="r"/>
              <c:showLegendKey val="0"/>
              <c:showVal val="1"/>
              <c:showCatName val="0"/>
              <c:showSerName val="0"/>
              <c:showPercent val="0"/>
              <c:showBubbleSize val="0"/>
            </c:dLbl>
            <c:dLbl>
              <c:idx val="11"/>
              <c:numFmt formatCode="0.00" sourceLinked="0"/>
              <c:spPr>
                <a:solidFill>
                  <a:schemeClr val="bg1"/>
                </a:solidFill>
                <a:ln w="23899">
                  <a:noFill/>
                </a:ln>
              </c:spPr>
              <c:txPr>
                <a:bodyPr/>
                <a:lstStyle/>
                <a:p>
                  <a:pPr>
                    <a:defRPr sz="1300" b="1" i="0" u="none" strike="noStrike" baseline="0">
                      <a:solidFill>
                        <a:schemeClr val="tx1"/>
                      </a:solidFill>
                      <a:latin typeface="Arial"/>
                      <a:ea typeface="Arial"/>
                      <a:cs typeface="Arial"/>
                    </a:defRPr>
                  </a:pPr>
                  <a:endParaRPr lang="es-AR"/>
                </a:p>
              </c:txPr>
              <c:dLblPos val="r"/>
              <c:showLegendKey val="0"/>
              <c:showVal val="1"/>
              <c:showCatName val="0"/>
              <c:showSerName val="0"/>
              <c:showPercent val="0"/>
              <c:showBubbleSize val="0"/>
            </c:dLbl>
            <c:numFmt formatCode="0.00" sourceLinked="0"/>
            <c:spPr>
              <a:noFill/>
              <a:ln w="23899">
                <a:noFill/>
              </a:ln>
            </c:spPr>
            <c:txPr>
              <a:bodyPr/>
              <a:lstStyle/>
              <a:p>
                <a:pPr>
                  <a:defRPr sz="1300" b="1" i="0" u="none" strike="noStrike" baseline="0">
                    <a:solidFill>
                      <a:schemeClr val="tx1"/>
                    </a:solidFill>
                    <a:latin typeface="Arial"/>
                    <a:ea typeface="Arial"/>
                    <a:cs typeface="Arial"/>
                  </a:defRPr>
                </a:pPr>
                <a:endParaRPr lang="es-AR"/>
              </a:p>
            </c:txPr>
            <c:dLblPos val="r"/>
            <c:showLegendKey val="0"/>
            <c:showVal val="1"/>
            <c:showCatName val="0"/>
            <c:showSerName val="0"/>
            <c:showPercent val="0"/>
            <c:showBubbleSize val="0"/>
            <c:showLeaderLines val="0"/>
          </c:dLbls>
          <c:cat>
            <c:numRef>
              <c:f>Sheet1!$A$2:$A$13</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Sheet1!$D$2:$D$13</c:f>
              <c:numCache>
                <c:formatCode>General</c:formatCode>
                <c:ptCount val="12"/>
                <c:pt idx="0">
                  <c:v>15.646055130000001</c:v>
                </c:pt>
                <c:pt idx="1">
                  <c:v>15.7018</c:v>
                </c:pt>
                <c:pt idx="2">
                  <c:v>17.551400000000001</c:v>
                </c:pt>
                <c:pt idx="3">
                  <c:v>16.355799999999999</c:v>
                </c:pt>
                <c:pt idx="4">
                  <c:v>18.199300000000001</c:v>
                </c:pt>
                <c:pt idx="5">
                  <c:v>17.457799999999999</c:v>
                </c:pt>
                <c:pt idx="6">
                  <c:v>16.774799999999999</c:v>
                </c:pt>
                <c:pt idx="7">
                  <c:v>16.6175</c:v>
                </c:pt>
                <c:pt idx="8">
                  <c:v>17.797599999999999</c:v>
                </c:pt>
                <c:pt idx="9">
                  <c:v>17.374177893757427</c:v>
                </c:pt>
                <c:pt idx="10">
                  <c:v>18.45527291071582</c:v>
                </c:pt>
                <c:pt idx="11">
                  <c:v>18.48850694213338</c:v>
                </c:pt>
              </c:numCache>
            </c:numRef>
          </c:val>
          <c:smooth val="0"/>
        </c:ser>
        <c:dLbls>
          <c:showLegendKey val="0"/>
          <c:showVal val="0"/>
          <c:showCatName val="0"/>
          <c:showSerName val="0"/>
          <c:showPercent val="0"/>
          <c:showBubbleSize val="0"/>
        </c:dLbls>
        <c:hiLowLines>
          <c:spPr>
            <a:ln w="12700">
              <a:solidFill>
                <a:schemeClr val="tx1"/>
              </a:solidFill>
              <a:prstDash val="solid"/>
            </a:ln>
          </c:spPr>
        </c:hiLowLines>
        <c:axId val="6216320"/>
        <c:axId val="34345344"/>
      </c:stockChart>
      <c:catAx>
        <c:axId val="6216320"/>
        <c:scaling>
          <c:orientation val="minMax"/>
        </c:scaling>
        <c:delete val="0"/>
        <c:axPos val="b"/>
        <c:numFmt formatCode="General" sourceLinked="1"/>
        <c:majorTickMark val="cross"/>
        <c:minorTickMark val="none"/>
        <c:tickLblPos val="nextTo"/>
        <c:spPr>
          <a:ln w="2987">
            <a:solidFill>
              <a:schemeClr val="tx1"/>
            </a:solidFill>
            <a:prstDash val="solid"/>
          </a:ln>
        </c:spPr>
        <c:txPr>
          <a:bodyPr rot="0" vert="horz"/>
          <a:lstStyle/>
          <a:p>
            <a:pPr>
              <a:defRPr sz="1400" b="1" i="0" u="none" strike="noStrike" baseline="0">
                <a:solidFill>
                  <a:schemeClr val="tx1"/>
                </a:solidFill>
                <a:latin typeface="Arial"/>
                <a:ea typeface="Arial"/>
                <a:cs typeface="Arial"/>
              </a:defRPr>
            </a:pPr>
            <a:endParaRPr lang="es-AR"/>
          </a:p>
        </c:txPr>
        <c:crossAx val="34345344"/>
        <c:crosses val="autoZero"/>
        <c:auto val="1"/>
        <c:lblAlgn val="ctr"/>
        <c:lblOffset val="0"/>
        <c:tickLblSkip val="1"/>
        <c:tickMarkSkip val="1"/>
        <c:noMultiLvlLbl val="0"/>
      </c:catAx>
      <c:valAx>
        <c:axId val="34345344"/>
        <c:scaling>
          <c:orientation val="minMax"/>
          <c:max val="19"/>
          <c:min val="14"/>
        </c:scaling>
        <c:delete val="0"/>
        <c:axPos val="l"/>
        <c:title>
          <c:tx>
            <c:rich>
              <a:bodyPr/>
              <a:lstStyle/>
              <a:p>
                <a:pPr>
                  <a:defRPr sz="1129" b="1" i="0" u="none" strike="noStrike" baseline="0">
                    <a:solidFill>
                      <a:schemeClr val="tx1"/>
                    </a:solidFill>
                    <a:latin typeface="Arial"/>
                    <a:ea typeface="Arial"/>
                    <a:cs typeface="Arial"/>
                  </a:defRPr>
                </a:pPr>
                <a:r>
                  <a:rPr lang="es-AR"/>
                  <a:t>MUERTOS POR 100 P/AER</a:t>
                </a:r>
              </a:p>
            </c:rich>
          </c:tx>
          <c:layout>
            <c:manualLayout>
              <c:xMode val="edge"/>
              <c:yMode val="edge"/>
              <c:x val="0"/>
              <c:y val="0.31151832460732987"/>
            </c:manualLayout>
          </c:layout>
          <c:overlay val="0"/>
          <c:spPr>
            <a:noFill/>
            <a:ln w="23899">
              <a:noFill/>
            </a:ln>
          </c:spPr>
        </c:title>
        <c:numFmt formatCode="General" sourceLinked="1"/>
        <c:majorTickMark val="out"/>
        <c:minorTickMark val="none"/>
        <c:tickLblPos val="nextTo"/>
        <c:spPr>
          <a:ln w="11950">
            <a:solidFill>
              <a:schemeClr val="tx1"/>
            </a:solidFill>
            <a:prstDash val="solid"/>
          </a:ln>
        </c:spPr>
        <c:txPr>
          <a:bodyPr rot="0" vert="horz"/>
          <a:lstStyle/>
          <a:p>
            <a:pPr>
              <a:defRPr sz="1300" b="1" i="0" u="none" strike="noStrike" baseline="0">
                <a:solidFill>
                  <a:schemeClr val="tx1"/>
                </a:solidFill>
                <a:latin typeface="Arial"/>
                <a:ea typeface="Arial"/>
                <a:cs typeface="Arial"/>
              </a:defRPr>
            </a:pPr>
            <a:endParaRPr lang="es-AR"/>
          </a:p>
        </c:txPr>
        <c:crossAx val="6216320"/>
        <c:crosses val="autoZero"/>
        <c:crossBetween val="between"/>
        <c:majorUnit val="1"/>
        <c:minorUnit val="0.1"/>
      </c:valAx>
      <c:spPr>
        <a:noFill/>
        <a:ln w="11950">
          <a:solidFill>
            <a:schemeClr val="tx1"/>
          </a:solidFill>
          <a:prstDash val="solid"/>
        </a:ln>
      </c:spPr>
    </c:plotArea>
    <c:plotVisOnly val="1"/>
    <c:dispBlanksAs val="gap"/>
    <c:showDLblsOverMax val="0"/>
  </c:chart>
  <c:spPr>
    <a:noFill/>
    <a:ln>
      <a:noFill/>
    </a:ln>
  </c:spPr>
  <c:txPr>
    <a:bodyPr/>
    <a:lstStyle/>
    <a:p>
      <a:pPr>
        <a:defRPr sz="2423" b="1" i="0" u="none" strike="noStrike" baseline="0">
          <a:solidFill>
            <a:schemeClr val="tx1"/>
          </a:solidFill>
          <a:latin typeface="?? ?????"/>
          <a:ea typeface="?? ?????"/>
          <a:cs typeface="?? ?????"/>
        </a:defRPr>
      </a:pPr>
      <a:endParaRPr lang="es-AR"/>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7.1906548991030703E-2"/>
          <c:y val="2.1045200469158015E-2"/>
          <c:w val="0.90250344881626965"/>
          <c:h val="0.90445026178010479"/>
        </c:manualLayout>
      </c:layout>
      <c:stockChart>
        <c:ser>
          <c:idx val="0"/>
          <c:order val="0"/>
          <c:tx>
            <c:strRef>
              <c:f>Sheet1!$B$1</c:f>
              <c:strCache>
                <c:ptCount val="1"/>
              </c:strCache>
            </c:strRef>
          </c:tx>
          <c:spPr>
            <a:ln w="26887">
              <a:noFill/>
            </a:ln>
          </c:spPr>
          <c:marker>
            <c:symbol val="none"/>
          </c:marker>
          <c:errBars>
            <c:errDir val="y"/>
            <c:errBarType val="plus"/>
            <c:errValType val="fixedVal"/>
            <c:noEndCap val="0"/>
            <c:val val="0"/>
            <c:spPr>
              <a:ln w="11950">
                <a:solidFill>
                  <a:schemeClr val="tx1"/>
                </a:solidFill>
                <a:prstDash val="solid"/>
              </a:ln>
            </c:spPr>
          </c:errBars>
          <c:cat>
            <c:strRef>
              <c:f>Sheet1!$A$2:$A$5</c:f>
              <c:strCache>
                <c:ptCount val="4"/>
                <c:pt idx="0">
                  <c:v>2004-2008</c:v>
                </c:pt>
                <c:pt idx="1">
                  <c:v>2009-2012</c:v>
                </c:pt>
                <c:pt idx="2">
                  <c:v>2013-2014</c:v>
                </c:pt>
                <c:pt idx="3">
                  <c:v>2015-2017</c:v>
                </c:pt>
              </c:strCache>
            </c:strRef>
          </c:cat>
          <c:val>
            <c:numRef>
              <c:f>Sheet1!$B$2:$B$5</c:f>
              <c:numCache>
                <c:formatCode>General</c:formatCode>
                <c:ptCount val="4"/>
                <c:pt idx="0">
                  <c:v>17.14180675769413</c:v>
                </c:pt>
                <c:pt idx="1">
                  <c:v>17.668496633927244</c:v>
                </c:pt>
                <c:pt idx="2">
                  <c:v>18.663225504992429</c:v>
                </c:pt>
                <c:pt idx="3">
                  <c:v>19.439850818024649</c:v>
                </c:pt>
              </c:numCache>
            </c:numRef>
          </c:val>
          <c:smooth val="0"/>
        </c:ser>
        <c:ser>
          <c:idx val="1"/>
          <c:order val="1"/>
          <c:tx>
            <c:strRef>
              <c:f>Sheet1!$C$1</c:f>
              <c:strCache>
                <c:ptCount val="1"/>
              </c:strCache>
            </c:strRef>
          </c:tx>
          <c:spPr>
            <a:ln w="26887">
              <a:noFill/>
            </a:ln>
          </c:spPr>
          <c:marker>
            <c:symbol val="none"/>
          </c:marker>
          <c:errBars>
            <c:errDir val="y"/>
            <c:errBarType val="both"/>
            <c:errValType val="fixedVal"/>
            <c:noEndCap val="0"/>
            <c:val val="0"/>
            <c:spPr>
              <a:ln w="11950">
                <a:solidFill>
                  <a:schemeClr val="tx1"/>
                </a:solidFill>
                <a:prstDash val="solid"/>
              </a:ln>
            </c:spPr>
          </c:errBars>
          <c:cat>
            <c:strRef>
              <c:f>Sheet1!$A$2:$A$5</c:f>
              <c:strCache>
                <c:ptCount val="4"/>
                <c:pt idx="0">
                  <c:v>2004-2008</c:v>
                </c:pt>
                <c:pt idx="1">
                  <c:v>2009-2012</c:v>
                </c:pt>
                <c:pt idx="2">
                  <c:v>2013-2014</c:v>
                </c:pt>
                <c:pt idx="3">
                  <c:v>2015-2017</c:v>
                </c:pt>
              </c:strCache>
            </c:strRef>
          </c:cat>
          <c:val>
            <c:numRef>
              <c:f>Sheet1!$C$2:$C$5</c:f>
              <c:numCache>
                <c:formatCode>General</c:formatCode>
                <c:ptCount val="4"/>
                <c:pt idx="0">
                  <c:v>16.096840324060242</c:v>
                </c:pt>
                <c:pt idx="1">
                  <c:v>16.639712147104262</c:v>
                </c:pt>
                <c:pt idx="2" formatCode="0.000000">
                  <c:v>17.631638600199828</c:v>
                </c:pt>
                <c:pt idx="3">
                  <c:v>18.40415270357785</c:v>
                </c:pt>
              </c:numCache>
            </c:numRef>
          </c:val>
          <c:smooth val="0"/>
        </c:ser>
        <c:ser>
          <c:idx val="2"/>
          <c:order val="2"/>
          <c:tx>
            <c:strRef>
              <c:f>Sheet1!$D$1</c:f>
              <c:strCache>
                <c:ptCount val="1"/>
              </c:strCache>
            </c:strRef>
          </c:tx>
          <c:spPr>
            <a:ln w="26887">
              <a:noFill/>
            </a:ln>
            <a:effectLst>
              <a:outerShdw blurRad="50800" dist="38100" dir="2700000" algn="tl" rotWithShape="0">
                <a:prstClr val="black">
                  <a:alpha val="40000"/>
                </a:prstClr>
              </a:outerShdw>
            </a:effectLst>
          </c:spPr>
          <c:marker>
            <c:symbol val="circle"/>
            <c:size val="10"/>
            <c:spPr>
              <a:gradFill>
                <a:gsLst>
                  <a:gs pos="0">
                    <a:srgbClr val="FC9FCB"/>
                  </a:gs>
                  <a:gs pos="19000">
                    <a:srgbClr val="F952A0"/>
                  </a:gs>
                  <a:gs pos="0">
                    <a:srgbClr val="C50849"/>
                  </a:gs>
                  <a:gs pos="91000">
                    <a:srgbClr val="892F65"/>
                  </a:gs>
                </a:gsLst>
                <a:lin ang="5400000" scaled="0"/>
              </a:gradFill>
              <a:ln w="12700">
                <a:solidFill>
                  <a:srgbClr val="740000"/>
                </a:solidFill>
                <a:prstDash val="solid"/>
              </a:ln>
              <a:effectLst>
                <a:outerShdw blurRad="50800" dist="38100" dir="2700000" algn="tl" rotWithShape="0">
                  <a:prstClr val="black">
                    <a:alpha val="40000"/>
                  </a:prstClr>
                </a:outerShdw>
              </a:effectLst>
              <a:scene3d>
                <a:camera prst="orthographicFront"/>
                <a:lightRig rig="threePt" dir="t"/>
              </a:scene3d>
              <a:sp3d>
                <a:bevelT/>
              </a:sp3d>
            </c:spPr>
          </c:marker>
          <c:dLbls>
            <c:numFmt formatCode="#,##0.00" sourceLinked="0"/>
            <c:txPr>
              <a:bodyPr/>
              <a:lstStyle/>
              <a:p>
                <a:pPr>
                  <a:defRPr sz="1200"/>
                </a:pPr>
                <a:endParaRPr lang="es-AR"/>
              </a:p>
            </c:txPr>
            <c:showLegendKey val="0"/>
            <c:showVal val="1"/>
            <c:showCatName val="0"/>
            <c:showSerName val="0"/>
            <c:showPercent val="0"/>
            <c:showBubbleSize val="0"/>
            <c:showLeaderLines val="0"/>
          </c:dLbls>
          <c:cat>
            <c:strRef>
              <c:f>Sheet1!$A$2:$A$5</c:f>
              <c:strCache>
                <c:ptCount val="4"/>
                <c:pt idx="0">
                  <c:v>2004-2008</c:v>
                </c:pt>
                <c:pt idx="1">
                  <c:v>2009-2012</c:v>
                </c:pt>
                <c:pt idx="2">
                  <c:v>2013-2014</c:v>
                </c:pt>
                <c:pt idx="3">
                  <c:v>2015-2017</c:v>
                </c:pt>
              </c:strCache>
            </c:strRef>
          </c:cat>
          <c:val>
            <c:numRef>
              <c:f>Sheet1!$D$2:$D$5</c:f>
              <c:numCache>
                <c:formatCode>General</c:formatCode>
                <c:ptCount val="4"/>
                <c:pt idx="0">
                  <c:v>16.613150868580199</c:v>
                </c:pt>
                <c:pt idx="1">
                  <c:v>17.148307341759285</c:v>
                </c:pt>
                <c:pt idx="2">
                  <c:v>18.141921806958759</c:v>
                </c:pt>
                <c:pt idx="3">
                  <c:v>18.916674466301973</c:v>
                </c:pt>
              </c:numCache>
            </c:numRef>
          </c:val>
          <c:smooth val="0"/>
        </c:ser>
        <c:dLbls>
          <c:showLegendKey val="0"/>
          <c:showVal val="0"/>
          <c:showCatName val="0"/>
          <c:showSerName val="0"/>
          <c:showPercent val="0"/>
          <c:showBubbleSize val="0"/>
        </c:dLbls>
        <c:hiLowLines>
          <c:spPr>
            <a:ln w="12700">
              <a:solidFill>
                <a:schemeClr val="tx1"/>
              </a:solidFill>
              <a:prstDash val="solid"/>
            </a:ln>
          </c:spPr>
        </c:hiLowLines>
        <c:axId val="40158720"/>
        <c:axId val="40160256"/>
      </c:stockChart>
      <c:catAx>
        <c:axId val="40158720"/>
        <c:scaling>
          <c:orientation val="minMax"/>
        </c:scaling>
        <c:delete val="0"/>
        <c:axPos val="b"/>
        <c:numFmt formatCode="General" sourceLinked="1"/>
        <c:majorTickMark val="cross"/>
        <c:minorTickMark val="none"/>
        <c:tickLblPos val="nextTo"/>
        <c:spPr>
          <a:noFill/>
          <a:ln w="2987">
            <a:noFill/>
            <a:prstDash val="solid"/>
          </a:ln>
        </c:spPr>
        <c:txPr>
          <a:bodyPr rot="0" vert="horz"/>
          <a:lstStyle/>
          <a:p>
            <a:pPr>
              <a:defRPr sz="1400" b="1" i="0" u="none" strike="noStrike" baseline="0">
                <a:solidFill>
                  <a:schemeClr val="bg1"/>
                </a:solidFill>
                <a:latin typeface="Arial"/>
                <a:ea typeface="Arial"/>
                <a:cs typeface="Arial"/>
              </a:defRPr>
            </a:pPr>
            <a:endParaRPr lang="es-AR"/>
          </a:p>
        </c:txPr>
        <c:crossAx val="40160256"/>
        <c:crossesAt val="5"/>
        <c:auto val="1"/>
        <c:lblAlgn val="ctr"/>
        <c:lblOffset val="0"/>
        <c:tickLblSkip val="1"/>
        <c:tickMarkSkip val="1"/>
        <c:noMultiLvlLbl val="0"/>
      </c:catAx>
      <c:valAx>
        <c:axId val="40160256"/>
        <c:scaling>
          <c:orientation val="minMax"/>
          <c:max val="35"/>
          <c:min val="5"/>
        </c:scaling>
        <c:delete val="0"/>
        <c:axPos val="l"/>
        <c:numFmt formatCode="#,##0" sourceLinked="0"/>
        <c:majorTickMark val="out"/>
        <c:minorTickMark val="none"/>
        <c:tickLblPos val="nextTo"/>
        <c:spPr>
          <a:ln w="11950">
            <a:noFill/>
            <a:prstDash val="solid"/>
          </a:ln>
        </c:spPr>
        <c:txPr>
          <a:bodyPr rot="0" vert="horz"/>
          <a:lstStyle/>
          <a:p>
            <a:pPr>
              <a:defRPr sz="1300" b="1" i="0" u="none" strike="noStrike" baseline="0">
                <a:solidFill>
                  <a:schemeClr val="bg1"/>
                </a:solidFill>
                <a:latin typeface="Arial"/>
                <a:ea typeface="Arial"/>
                <a:cs typeface="Arial"/>
              </a:defRPr>
            </a:pPr>
            <a:endParaRPr lang="es-AR"/>
          </a:p>
        </c:txPr>
        <c:crossAx val="40158720"/>
        <c:crosses val="autoZero"/>
        <c:crossBetween val="between"/>
        <c:majorUnit val="5"/>
        <c:minorUnit val="1"/>
      </c:valAx>
      <c:spPr>
        <a:noFill/>
        <a:ln w="11950">
          <a:noFill/>
          <a:prstDash val="solid"/>
        </a:ln>
        <a:effectLst>
          <a:glow rad="127000">
            <a:schemeClr val="bg1"/>
          </a:glow>
        </a:effectLst>
      </c:spPr>
    </c:plotArea>
    <c:legend>
      <c:legendPos val="r"/>
      <c:layout>
        <c:manualLayout>
          <c:xMode val="edge"/>
          <c:yMode val="edge"/>
          <c:x val="0.35346444672425725"/>
          <c:y val="0.11623166666666666"/>
          <c:w val="0.17116053429610389"/>
          <c:h val="6.452282350684882E-2"/>
        </c:manualLayout>
      </c:layout>
      <c:overlay val="0"/>
    </c:legend>
    <c:plotVisOnly val="1"/>
    <c:dispBlanksAs val="gap"/>
    <c:showDLblsOverMax val="0"/>
  </c:chart>
  <c:spPr>
    <a:noFill/>
    <a:ln>
      <a:noFill/>
    </a:ln>
  </c:spPr>
  <c:txPr>
    <a:bodyPr/>
    <a:lstStyle/>
    <a:p>
      <a:pPr>
        <a:defRPr sz="2423" b="1" i="0" u="none" strike="noStrike" baseline="0">
          <a:solidFill>
            <a:schemeClr val="tx1"/>
          </a:solidFill>
          <a:latin typeface="?? ?????"/>
          <a:ea typeface="?? ?????"/>
          <a:cs typeface="?? ?????"/>
        </a:defRPr>
      </a:pPr>
      <a:endParaRPr lang="es-AR"/>
    </a:p>
  </c:txPr>
  <c:externalData r:id="rId2">
    <c:autoUpdate val="0"/>
  </c:externalData>
  <c:userShapes r:id="rId3"/>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7696610754706454E-2"/>
          <c:y val="3.0104712041884821E-2"/>
          <c:w val="0.90250344881626965"/>
          <c:h val="0.90445026178010479"/>
        </c:manualLayout>
      </c:layout>
      <c:stockChart>
        <c:ser>
          <c:idx val="0"/>
          <c:order val="0"/>
          <c:tx>
            <c:strRef>
              <c:f>Sheet1!$B$1</c:f>
              <c:strCache>
                <c:ptCount val="1"/>
              </c:strCache>
            </c:strRef>
          </c:tx>
          <c:spPr>
            <a:ln w="26887">
              <a:noFill/>
            </a:ln>
          </c:spPr>
          <c:marker>
            <c:symbol val="none"/>
          </c:marker>
          <c:dLbls>
            <c:numFmt formatCode="#,##0.00" sourceLinked="0"/>
            <c:txPr>
              <a:bodyPr/>
              <a:lstStyle/>
              <a:p>
                <a:pPr>
                  <a:defRPr sz="800" b="1"/>
                </a:pPr>
                <a:endParaRPr lang="es-AR"/>
              </a:p>
            </c:txPr>
            <c:showLegendKey val="0"/>
            <c:showVal val="1"/>
            <c:showCatName val="0"/>
            <c:showSerName val="0"/>
            <c:showPercent val="0"/>
            <c:showBubbleSize val="0"/>
            <c:showLeaderLines val="0"/>
          </c:dLbls>
          <c:errBars>
            <c:errDir val="y"/>
            <c:errBarType val="plus"/>
            <c:errValType val="fixedVal"/>
            <c:noEndCap val="0"/>
            <c:val val="0"/>
            <c:spPr>
              <a:ln w="11950">
                <a:solidFill>
                  <a:schemeClr val="tx1"/>
                </a:solidFill>
                <a:prstDash val="solid"/>
              </a:ln>
            </c:spPr>
          </c:errBars>
          <c:cat>
            <c:strRef>
              <c:f>Sheet1!$A$2:$A$5</c:f>
              <c:strCache>
                <c:ptCount val="4"/>
                <c:pt idx="0">
                  <c:v>2004-2008</c:v>
                </c:pt>
                <c:pt idx="1">
                  <c:v>2009-2012</c:v>
                </c:pt>
                <c:pt idx="2">
                  <c:v>2013-2014</c:v>
                </c:pt>
                <c:pt idx="3">
                  <c:v>2015-2017</c:v>
                </c:pt>
              </c:strCache>
            </c:strRef>
          </c:cat>
          <c:val>
            <c:numRef>
              <c:f>Sheet1!$B$2:$B$5</c:f>
              <c:numCache>
                <c:formatCode>General</c:formatCode>
                <c:ptCount val="4"/>
                <c:pt idx="0">
                  <c:v>22.358313635360876</c:v>
                </c:pt>
                <c:pt idx="1">
                  <c:v>18.939290391601599</c:v>
                </c:pt>
                <c:pt idx="2">
                  <c:v>14.573135713350569</c:v>
                </c:pt>
                <c:pt idx="3">
                  <c:v>26.419503338683501</c:v>
                </c:pt>
              </c:numCache>
            </c:numRef>
          </c:val>
          <c:smooth val="0"/>
        </c:ser>
        <c:ser>
          <c:idx val="1"/>
          <c:order val="1"/>
          <c:tx>
            <c:strRef>
              <c:f>Sheet1!$C$1</c:f>
              <c:strCache>
                <c:ptCount val="1"/>
              </c:strCache>
            </c:strRef>
          </c:tx>
          <c:spPr>
            <a:ln w="26887">
              <a:noFill/>
            </a:ln>
          </c:spPr>
          <c:marker>
            <c:symbol val="none"/>
          </c:marker>
          <c:dLbls>
            <c:dLbl>
              <c:idx val="0"/>
              <c:layout>
                <c:manualLayout>
                  <c:x val="-2.9685867423383579E-3"/>
                  <c:y val="-2.3518518518518519E-3"/>
                </c:manualLayout>
              </c:layout>
              <c:showLegendKey val="0"/>
              <c:showVal val="1"/>
              <c:showCatName val="0"/>
              <c:showSerName val="0"/>
              <c:showPercent val="0"/>
              <c:showBubbleSize val="0"/>
            </c:dLbl>
            <c:numFmt formatCode="#,##0.00" sourceLinked="0"/>
            <c:txPr>
              <a:bodyPr/>
              <a:lstStyle/>
              <a:p>
                <a:pPr>
                  <a:defRPr sz="800"/>
                </a:pPr>
                <a:endParaRPr lang="es-AR"/>
              </a:p>
            </c:txPr>
            <c:showLegendKey val="0"/>
            <c:showVal val="1"/>
            <c:showCatName val="0"/>
            <c:showSerName val="0"/>
            <c:showPercent val="0"/>
            <c:showBubbleSize val="0"/>
            <c:showLeaderLines val="0"/>
          </c:dLbls>
          <c:errBars>
            <c:errDir val="y"/>
            <c:errBarType val="both"/>
            <c:errValType val="fixedVal"/>
            <c:noEndCap val="0"/>
            <c:val val="0"/>
            <c:spPr>
              <a:ln w="11950">
                <a:solidFill>
                  <a:schemeClr val="tx1"/>
                </a:solidFill>
                <a:prstDash val="solid"/>
              </a:ln>
            </c:spPr>
          </c:errBars>
          <c:cat>
            <c:strRef>
              <c:f>Sheet1!$A$2:$A$5</c:f>
              <c:strCache>
                <c:ptCount val="4"/>
                <c:pt idx="0">
                  <c:v>2004-2008</c:v>
                </c:pt>
                <c:pt idx="1">
                  <c:v>2009-2012</c:v>
                </c:pt>
                <c:pt idx="2">
                  <c:v>2013-2014</c:v>
                </c:pt>
                <c:pt idx="3">
                  <c:v>2015-2017</c:v>
                </c:pt>
              </c:strCache>
            </c:strRef>
          </c:cat>
          <c:val>
            <c:numRef>
              <c:f>Sheet1!$C$2:$C$5</c:f>
              <c:numCache>
                <c:formatCode>General</c:formatCode>
                <c:ptCount val="4"/>
                <c:pt idx="0">
                  <c:v>13.482877864947463</c:v>
                </c:pt>
                <c:pt idx="1">
                  <c:v>10.322776424669986</c:v>
                </c:pt>
                <c:pt idx="2">
                  <c:v>5.2988288697131605</c:v>
                </c:pt>
                <c:pt idx="3">
                  <c:v>15.209598880876118</c:v>
                </c:pt>
              </c:numCache>
            </c:numRef>
          </c:val>
          <c:smooth val="0"/>
        </c:ser>
        <c:ser>
          <c:idx val="2"/>
          <c:order val="2"/>
          <c:tx>
            <c:strRef>
              <c:f>Sheet1!$D$1</c:f>
              <c:strCache>
                <c:ptCount val="1"/>
              </c:strCache>
            </c:strRef>
          </c:tx>
          <c:spPr>
            <a:ln w="26887">
              <a:noFill/>
            </a:ln>
            <a:effectLst>
              <a:outerShdw blurRad="50800" dist="38100" dir="2700000" algn="tl" rotWithShape="0">
                <a:prstClr val="black">
                  <a:alpha val="40000"/>
                </a:prstClr>
              </a:outerShdw>
            </a:effectLst>
          </c:spPr>
          <c:marker>
            <c:symbol val="circle"/>
            <c:size val="10"/>
            <c:spPr>
              <a:gradFill>
                <a:gsLst>
                  <a:gs pos="0">
                    <a:srgbClr val="BBE0E3">
                      <a:lumMod val="90000"/>
                    </a:srgbClr>
                  </a:gs>
                  <a:gs pos="52000">
                    <a:srgbClr val="DAEDEF"/>
                  </a:gs>
                  <a:gs pos="100000">
                    <a:srgbClr val="BBE0E3"/>
                  </a:gs>
                </a:gsLst>
                <a:lin ang="5400000" scaled="0"/>
              </a:gradFill>
              <a:ln w="3175">
                <a:solidFill>
                  <a:srgbClr val="0000CC"/>
                </a:solidFill>
                <a:prstDash val="solid"/>
              </a:ln>
              <a:effectLst>
                <a:outerShdw blurRad="50800" dist="38100" dir="2700000" algn="tl" rotWithShape="0">
                  <a:prstClr val="black">
                    <a:alpha val="40000"/>
                  </a:prstClr>
                </a:outerShdw>
              </a:effectLst>
              <a:scene3d>
                <a:camera prst="orthographicFront"/>
                <a:lightRig rig="threePt" dir="t"/>
              </a:scene3d>
              <a:sp3d>
                <a:bevelT/>
              </a:sp3d>
            </c:spPr>
          </c:marker>
          <c:dLbls>
            <c:dLbl>
              <c:idx val="0"/>
              <c:layout>
                <c:manualLayout>
                  <c:x val="-4.4528801135075647E-3"/>
                  <c:y val="-7.0555555555555554E-3"/>
                </c:manualLayout>
              </c:layout>
              <c:showLegendKey val="0"/>
              <c:showVal val="1"/>
              <c:showCatName val="0"/>
              <c:showSerName val="0"/>
              <c:showPercent val="0"/>
              <c:showBubbleSize val="0"/>
            </c:dLbl>
            <c:numFmt formatCode="#,##0.00" sourceLinked="0"/>
            <c:txPr>
              <a:bodyPr/>
              <a:lstStyle/>
              <a:p>
                <a:pPr>
                  <a:defRPr sz="1200"/>
                </a:pPr>
                <a:endParaRPr lang="es-AR"/>
              </a:p>
            </c:txPr>
            <c:showLegendKey val="0"/>
            <c:showVal val="1"/>
            <c:showCatName val="0"/>
            <c:showSerName val="0"/>
            <c:showPercent val="0"/>
            <c:showBubbleSize val="0"/>
            <c:showLeaderLines val="0"/>
          </c:dLbls>
          <c:cat>
            <c:strRef>
              <c:f>Sheet1!$A$2:$A$5</c:f>
              <c:strCache>
                <c:ptCount val="4"/>
                <c:pt idx="0">
                  <c:v>2004-2008</c:v>
                </c:pt>
                <c:pt idx="1">
                  <c:v>2009-2012</c:v>
                </c:pt>
                <c:pt idx="2">
                  <c:v>2013-2014</c:v>
                </c:pt>
                <c:pt idx="3">
                  <c:v>2015-2017</c:v>
                </c:pt>
              </c:strCache>
            </c:strRef>
          </c:cat>
          <c:val>
            <c:numRef>
              <c:f>Sheet1!$D$2:$D$5</c:f>
              <c:numCache>
                <c:formatCode>General</c:formatCode>
                <c:ptCount val="4"/>
                <c:pt idx="0">
                  <c:v>17.508421372554391</c:v>
                </c:pt>
                <c:pt idx="1">
                  <c:v>14.153690489804241</c:v>
                </c:pt>
                <c:pt idx="2">
                  <c:v>9.1014136354673987</c:v>
                </c:pt>
                <c:pt idx="3">
                  <c:v>20.247712829548721</c:v>
                </c:pt>
              </c:numCache>
            </c:numRef>
          </c:val>
          <c:smooth val="0"/>
        </c:ser>
        <c:dLbls>
          <c:showLegendKey val="0"/>
          <c:showVal val="0"/>
          <c:showCatName val="0"/>
          <c:showSerName val="0"/>
          <c:showPercent val="0"/>
          <c:showBubbleSize val="0"/>
        </c:dLbls>
        <c:hiLowLines>
          <c:spPr>
            <a:ln w="12700">
              <a:solidFill>
                <a:schemeClr val="tx1"/>
              </a:solidFill>
              <a:prstDash val="solid"/>
            </a:ln>
          </c:spPr>
        </c:hiLowLines>
        <c:axId val="40233984"/>
        <c:axId val="40321792"/>
      </c:stockChart>
      <c:catAx>
        <c:axId val="40233984"/>
        <c:scaling>
          <c:orientation val="minMax"/>
        </c:scaling>
        <c:delete val="0"/>
        <c:axPos val="b"/>
        <c:numFmt formatCode="General" sourceLinked="1"/>
        <c:majorTickMark val="cross"/>
        <c:minorTickMark val="none"/>
        <c:tickLblPos val="nextTo"/>
        <c:spPr>
          <a:ln w="2987">
            <a:solidFill>
              <a:schemeClr val="tx1"/>
            </a:solidFill>
            <a:prstDash val="solid"/>
          </a:ln>
        </c:spPr>
        <c:txPr>
          <a:bodyPr rot="0" vert="horz"/>
          <a:lstStyle/>
          <a:p>
            <a:pPr>
              <a:defRPr sz="1400" b="1" i="0" u="none" strike="noStrike" baseline="0">
                <a:solidFill>
                  <a:schemeClr val="tx1"/>
                </a:solidFill>
                <a:latin typeface="Arial"/>
                <a:ea typeface="Arial"/>
                <a:cs typeface="Arial"/>
              </a:defRPr>
            </a:pPr>
            <a:endParaRPr lang="es-AR"/>
          </a:p>
        </c:txPr>
        <c:crossAx val="40321792"/>
        <c:crossesAt val="5"/>
        <c:auto val="1"/>
        <c:lblAlgn val="ctr"/>
        <c:lblOffset val="0"/>
        <c:tickLblSkip val="1"/>
        <c:tickMarkSkip val="1"/>
        <c:noMultiLvlLbl val="0"/>
      </c:catAx>
      <c:valAx>
        <c:axId val="40321792"/>
        <c:scaling>
          <c:orientation val="minMax"/>
          <c:max val="35"/>
          <c:min val="5"/>
        </c:scaling>
        <c:delete val="0"/>
        <c:axPos val="l"/>
        <c:title>
          <c:tx>
            <c:rich>
              <a:bodyPr/>
              <a:lstStyle/>
              <a:p>
                <a:pPr>
                  <a:defRPr sz="1129" b="1" i="0" u="none" strike="noStrike" baseline="0">
                    <a:solidFill>
                      <a:schemeClr val="tx1"/>
                    </a:solidFill>
                    <a:latin typeface="Arial"/>
                    <a:ea typeface="Arial"/>
                    <a:cs typeface="Arial"/>
                  </a:defRPr>
                </a:pPr>
                <a:r>
                  <a:rPr lang="es-AR"/>
                  <a:t>MUERTOS POR 100 P/AER</a:t>
                </a:r>
              </a:p>
            </c:rich>
          </c:tx>
          <c:layout>
            <c:manualLayout>
              <c:xMode val="edge"/>
              <c:yMode val="edge"/>
              <c:x val="0"/>
              <c:y val="0.31151832460732987"/>
            </c:manualLayout>
          </c:layout>
          <c:overlay val="0"/>
          <c:spPr>
            <a:noFill/>
            <a:ln w="23899">
              <a:noFill/>
            </a:ln>
          </c:spPr>
        </c:title>
        <c:numFmt formatCode="General" sourceLinked="1"/>
        <c:majorTickMark val="out"/>
        <c:minorTickMark val="none"/>
        <c:tickLblPos val="nextTo"/>
        <c:spPr>
          <a:ln w="11950">
            <a:solidFill>
              <a:schemeClr val="tx1"/>
            </a:solidFill>
            <a:prstDash val="solid"/>
          </a:ln>
        </c:spPr>
        <c:txPr>
          <a:bodyPr rot="0" vert="horz"/>
          <a:lstStyle/>
          <a:p>
            <a:pPr>
              <a:defRPr sz="1300" b="1" i="0" u="none" strike="noStrike" baseline="0">
                <a:solidFill>
                  <a:schemeClr val="tx1"/>
                </a:solidFill>
                <a:latin typeface="Arial"/>
                <a:ea typeface="Arial"/>
                <a:cs typeface="Arial"/>
              </a:defRPr>
            </a:pPr>
            <a:endParaRPr lang="es-AR"/>
          </a:p>
        </c:txPr>
        <c:crossAx val="40233984"/>
        <c:crosses val="autoZero"/>
        <c:crossBetween val="between"/>
        <c:majorUnit val="5"/>
        <c:minorUnit val="1"/>
      </c:valAx>
      <c:spPr>
        <a:noFill/>
        <a:ln w="11950">
          <a:solidFill>
            <a:schemeClr val="tx1"/>
          </a:solidFill>
          <a:prstDash val="solid"/>
        </a:ln>
      </c:spPr>
    </c:plotArea>
    <c:legend>
      <c:legendPos val="l"/>
      <c:layout>
        <c:manualLayout>
          <c:xMode val="edge"/>
          <c:yMode val="edge"/>
          <c:x val="0.41928412647582003"/>
          <c:y val="4.5156296296296299E-2"/>
          <c:w val="0.13387786504667334"/>
          <c:h val="0.10542029215748996"/>
        </c:manualLayout>
      </c:layout>
      <c:overlay val="0"/>
    </c:legend>
    <c:plotVisOnly val="1"/>
    <c:dispBlanksAs val="gap"/>
    <c:showDLblsOverMax val="0"/>
  </c:chart>
  <c:spPr>
    <a:noFill/>
    <a:ln>
      <a:noFill/>
    </a:ln>
  </c:spPr>
  <c:txPr>
    <a:bodyPr/>
    <a:lstStyle/>
    <a:p>
      <a:pPr>
        <a:defRPr sz="2423" b="1" i="0" u="none" strike="noStrike" baseline="0">
          <a:solidFill>
            <a:schemeClr val="tx1"/>
          </a:solidFill>
          <a:latin typeface="?? ?????"/>
          <a:ea typeface="?? ?????"/>
          <a:cs typeface="?? ?????"/>
        </a:defRPr>
      </a:pPr>
      <a:endParaRPr lang="es-AR"/>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7696610754706454E-2"/>
          <c:y val="3.0104712041884821E-2"/>
          <c:w val="0.89963555118169802"/>
          <c:h val="0.90445026178010479"/>
        </c:manualLayout>
      </c:layout>
      <c:stockChart>
        <c:ser>
          <c:idx val="0"/>
          <c:order val="0"/>
          <c:tx>
            <c:strRef>
              <c:f>Sheet1!$B$1</c:f>
              <c:strCache>
                <c:ptCount val="1"/>
              </c:strCache>
            </c:strRef>
          </c:tx>
          <c:spPr>
            <a:ln w="26887">
              <a:noFill/>
            </a:ln>
          </c:spPr>
          <c:marker>
            <c:symbol val="dash"/>
            <c:size val="8"/>
            <c:spPr>
              <a:solidFill>
                <a:schemeClr val="tx1"/>
              </a:solidFill>
              <a:ln>
                <a:noFill/>
              </a:ln>
            </c:spPr>
          </c:marker>
          <c:dLbls>
            <c:dLbl>
              <c:idx val="8"/>
              <c:numFmt formatCode="0.00" sourceLinked="0"/>
              <c:spPr>
                <a:solidFill>
                  <a:srgbClr val="FFFFFF"/>
                </a:solidFill>
                <a:ln w="23899">
                  <a:noFill/>
                </a:ln>
              </c:spPr>
              <c:txPr>
                <a:bodyPr/>
                <a:lstStyle/>
                <a:p>
                  <a:pPr>
                    <a:defRPr sz="1011" b="0" i="0" u="none" strike="noStrike" baseline="0">
                      <a:solidFill>
                        <a:schemeClr val="tx1"/>
                      </a:solidFill>
                      <a:latin typeface="?? ?????"/>
                      <a:ea typeface="?? ?????"/>
                      <a:cs typeface="?? ?????"/>
                    </a:defRPr>
                  </a:pPr>
                  <a:endParaRPr lang="es-AR"/>
                </a:p>
              </c:txPr>
              <c:showLegendKey val="0"/>
              <c:showVal val="1"/>
              <c:showCatName val="0"/>
              <c:showSerName val="0"/>
              <c:showPercent val="0"/>
              <c:showBubbleSize val="0"/>
            </c:dLbl>
            <c:dLbl>
              <c:idx val="10"/>
              <c:numFmt formatCode="0.00" sourceLinked="0"/>
              <c:spPr>
                <a:solidFill>
                  <a:schemeClr val="bg1"/>
                </a:solidFill>
                <a:ln w="23899">
                  <a:noFill/>
                </a:ln>
              </c:spPr>
              <c:txPr>
                <a:bodyPr/>
                <a:lstStyle/>
                <a:p>
                  <a:pPr>
                    <a:defRPr sz="1011" b="0" i="0" u="none" strike="noStrike" baseline="0">
                      <a:solidFill>
                        <a:schemeClr val="tx1"/>
                      </a:solidFill>
                      <a:latin typeface="?? ?????"/>
                      <a:ea typeface="?? ?????"/>
                      <a:cs typeface="?? ?????"/>
                    </a:defRPr>
                  </a:pPr>
                  <a:endParaRPr lang="es-AR"/>
                </a:p>
              </c:txPr>
              <c:showLegendKey val="0"/>
              <c:showVal val="1"/>
              <c:showCatName val="0"/>
              <c:showSerName val="0"/>
              <c:showPercent val="0"/>
              <c:showBubbleSize val="0"/>
            </c:dLbl>
            <c:dLbl>
              <c:idx val="11"/>
              <c:numFmt formatCode="0.00" sourceLinked="0"/>
              <c:spPr>
                <a:solidFill>
                  <a:srgbClr val="FFFFFF"/>
                </a:solidFill>
                <a:ln w="23899">
                  <a:noFill/>
                </a:ln>
              </c:spPr>
              <c:txPr>
                <a:bodyPr/>
                <a:lstStyle/>
                <a:p>
                  <a:pPr>
                    <a:defRPr sz="1011" b="0" i="0" u="none" strike="noStrike" baseline="0">
                      <a:solidFill>
                        <a:schemeClr val="tx1"/>
                      </a:solidFill>
                      <a:latin typeface="?? ?????"/>
                      <a:ea typeface="?? ?????"/>
                      <a:cs typeface="?? ?????"/>
                    </a:defRPr>
                  </a:pPr>
                  <a:endParaRPr lang="es-AR"/>
                </a:p>
              </c:txPr>
              <c:showLegendKey val="0"/>
              <c:showVal val="1"/>
              <c:showCatName val="0"/>
              <c:showSerName val="0"/>
              <c:showPercent val="0"/>
              <c:showBubbleSize val="0"/>
            </c:dLbl>
            <c:numFmt formatCode="0.00" sourceLinked="0"/>
            <c:spPr>
              <a:noFill/>
              <a:ln w="23899">
                <a:noFill/>
              </a:ln>
            </c:spPr>
            <c:txPr>
              <a:bodyPr/>
              <a:lstStyle/>
              <a:p>
                <a:pPr>
                  <a:defRPr sz="1011" b="0" i="0" u="none" strike="noStrike" baseline="0">
                    <a:solidFill>
                      <a:schemeClr val="tx1"/>
                    </a:solidFill>
                    <a:latin typeface="?? ?????"/>
                    <a:ea typeface="?? ?????"/>
                    <a:cs typeface="?? ?????"/>
                  </a:defRPr>
                </a:pPr>
                <a:endParaRPr lang="es-AR"/>
              </a:p>
            </c:txPr>
            <c:showLegendKey val="0"/>
            <c:showVal val="1"/>
            <c:showCatName val="0"/>
            <c:showSerName val="0"/>
            <c:showPercent val="0"/>
            <c:showBubbleSize val="0"/>
            <c:showLeaderLines val="0"/>
          </c:dLbls>
          <c:errBars>
            <c:errDir val="y"/>
            <c:errBarType val="plus"/>
            <c:errValType val="fixedVal"/>
            <c:noEndCap val="0"/>
            <c:val val="0"/>
            <c:spPr>
              <a:ln w="11950">
                <a:solidFill>
                  <a:schemeClr val="tx1"/>
                </a:solidFill>
                <a:prstDash val="solid"/>
              </a:ln>
            </c:spPr>
          </c:errBars>
          <c:cat>
            <c:numRef>
              <c:f>Sheet1!$A$2:$A$13</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Sheet1!$B$2:$B$13</c:f>
              <c:numCache>
                <c:formatCode>General</c:formatCode>
                <c:ptCount val="12"/>
                <c:pt idx="0">
                  <c:v>16.182045810000002</c:v>
                </c:pt>
                <c:pt idx="1">
                  <c:v>15.952</c:v>
                </c:pt>
                <c:pt idx="2">
                  <c:v>17.514399999999998</c:v>
                </c:pt>
                <c:pt idx="3">
                  <c:v>16.218800000000002</c:v>
                </c:pt>
                <c:pt idx="4">
                  <c:v>17.6752</c:v>
                </c:pt>
                <c:pt idx="5">
                  <c:v>16.743200000000002</c:v>
                </c:pt>
                <c:pt idx="6">
                  <c:v>15.9857</c:v>
                </c:pt>
                <c:pt idx="7">
                  <c:v>15.756</c:v>
                </c:pt>
                <c:pt idx="8">
                  <c:v>16.743400000000001</c:v>
                </c:pt>
                <c:pt idx="9">
                  <c:v>16.233147672400154</c:v>
                </c:pt>
                <c:pt idx="10">
                  <c:v>17.232117815735613</c:v>
                </c:pt>
                <c:pt idx="11">
                  <c:v>17.329872641791788</c:v>
                </c:pt>
              </c:numCache>
            </c:numRef>
          </c:val>
          <c:smooth val="0"/>
        </c:ser>
        <c:ser>
          <c:idx val="1"/>
          <c:order val="1"/>
          <c:tx>
            <c:strRef>
              <c:f>Sheet1!$C$1</c:f>
              <c:strCache>
                <c:ptCount val="1"/>
              </c:strCache>
            </c:strRef>
          </c:tx>
          <c:spPr>
            <a:ln w="26887">
              <a:noFill/>
            </a:ln>
          </c:spPr>
          <c:marker>
            <c:symbol val="dash"/>
            <c:size val="7"/>
            <c:spPr>
              <a:solidFill>
                <a:srgbClr val="000000"/>
              </a:solidFill>
              <a:ln>
                <a:noFill/>
                <a:prstDash val="solid"/>
              </a:ln>
            </c:spPr>
          </c:marker>
          <c:dLbls>
            <c:dLbl>
              <c:idx val="8"/>
              <c:numFmt formatCode="0.00" sourceLinked="0"/>
              <c:spPr>
                <a:solidFill>
                  <a:srgbClr val="FFFFFF"/>
                </a:solidFill>
                <a:ln w="23899">
                  <a:noFill/>
                </a:ln>
              </c:spPr>
              <c:txPr>
                <a:bodyPr/>
                <a:lstStyle/>
                <a:p>
                  <a:pPr>
                    <a:defRPr sz="1011" b="0" i="0" u="none" strike="noStrike" baseline="0">
                      <a:solidFill>
                        <a:schemeClr val="tx1"/>
                      </a:solidFill>
                      <a:latin typeface="?? ?????"/>
                      <a:ea typeface="?? ?????"/>
                      <a:cs typeface="?? ?????"/>
                    </a:defRPr>
                  </a:pPr>
                  <a:endParaRPr lang="es-AR"/>
                </a:p>
              </c:txPr>
              <c:showLegendKey val="0"/>
              <c:showVal val="1"/>
              <c:showCatName val="0"/>
              <c:showSerName val="0"/>
              <c:showPercent val="0"/>
              <c:showBubbleSize val="0"/>
            </c:dLbl>
            <c:dLbl>
              <c:idx val="10"/>
              <c:numFmt formatCode="0.00" sourceLinked="0"/>
              <c:spPr>
                <a:solidFill>
                  <a:schemeClr val="bg1"/>
                </a:solidFill>
                <a:ln w="23899">
                  <a:noFill/>
                </a:ln>
              </c:spPr>
              <c:txPr>
                <a:bodyPr/>
                <a:lstStyle/>
                <a:p>
                  <a:pPr>
                    <a:defRPr sz="1011" b="0" i="0" u="none" strike="noStrike" baseline="0">
                      <a:solidFill>
                        <a:schemeClr val="tx1"/>
                      </a:solidFill>
                      <a:latin typeface="?? ?????"/>
                      <a:ea typeface="?? ?????"/>
                      <a:cs typeface="?? ?????"/>
                    </a:defRPr>
                  </a:pPr>
                  <a:endParaRPr lang="es-AR"/>
                </a:p>
              </c:txPr>
              <c:showLegendKey val="0"/>
              <c:showVal val="1"/>
              <c:showCatName val="0"/>
              <c:showSerName val="0"/>
              <c:showPercent val="0"/>
              <c:showBubbleSize val="0"/>
            </c:dLbl>
            <c:dLbl>
              <c:idx val="11"/>
              <c:numFmt formatCode="0.00" sourceLinked="0"/>
              <c:spPr>
                <a:solidFill>
                  <a:srgbClr val="FFFFFF"/>
                </a:solidFill>
                <a:ln w="23899">
                  <a:noFill/>
                </a:ln>
              </c:spPr>
              <c:txPr>
                <a:bodyPr/>
                <a:lstStyle/>
                <a:p>
                  <a:pPr>
                    <a:defRPr sz="1011" b="0" i="0" u="none" strike="noStrike" baseline="0">
                      <a:solidFill>
                        <a:schemeClr val="tx1"/>
                      </a:solidFill>
                      <a:latin typeface="?? ?????"/>
                      <a:ea typeface="?? ?????"/>
                      <a:cs typeface="?? ?????"/>
                    </a:defRPr>
                  </a:pPr>
                  <a:endParaRPr lang="es-AR"/>
                </a:p>
              </c:txPr>
              <c:showLegendKey val="0"/>
              <c:showVal val="1"/>
              <c:showCatName val="0"/>
              <c:showSerName val="0"/>
              <c:showPercent val="0"/>
              <c:showBubbleSize val="0"/>
            </c:dLbl>
            <c:numFmt formatCode="0.00" sourceLinked="0"/>
            <c:spPr>
              <a:noFill/>
              <a:ln w="23899">
                <a:noFill/>
              </a:ln>
            </c:spPr>
            <c:txPr>
              <a:bodyPr/>
              <a:lstStyle/>
              <a:p>
                <a:pPr>
                  <a:defRPr sz="1011" b="0" i="0" u="none" strike="noStrike" baseline="0">
                    <a:solidFill>
                      <a:schemeClr val="tx1"/>
                    </a:solidFill>
                    <a:latin typeface="?? ?????"/>
                    <a:ea typeface="?? ?????"/>
                    <a:cs typeface="?? ?????"/>
                  </a:defRPr>
                </a:pPr>
                <a:endParaRPr lang="es-AR"/>
              </a:p>
            </c:txPr>
            <c:showLegendKey val="0"/>
            <c:showVal val="1"/>
            <c:showCatName val="0"/>
            <c:showSerName val="0"/>
            <c:showPercent val="0"/>
            <c:showBubbleSize val="0"/>
            <c:showLeaderLines val="0"/>
          </c:dLbls>
          <c:errBars>
            <c:errDir val="y"/>
            <c:errBarType val="both"/>
            <c:errValType val="fixedVal"/>
            <c:noEndCap val="0"/>
            <c:val val="0"/>
            <c:spPr>
              <a:ln w="11950">
                <a:solidFill>
                  <a:schemeClr val="tx1"/>
                </a:solidFill>
                <a:prstDash val="solid"/>
              </a:ln>
            </c:spPr>
          </c:errBars>
          <c:cat>
            <c:numRef>
              <c:f>Sheet1!$A$2:$A$13</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Sheet1!$C$2:$C$13</c:f>
              <c:numCache>
                <c:formatCode>General</c:formatCode>
                <c:ptCount val="12"/>
                <c:pt idx="0">
                  <c:v>15.12351247</c:v>
                </c:pt>
                <c:pt idx="1">
                  <c:v>14.938000000000001</c:v>
                </c:pt>
                <c:pt idx="2">
                  <c:v>16.465399999999999</c:v>
                </c:pt>
                <c:pt idx="3">
                  <c:v>15.2423</c:v>
                </c:pt>
                <c:pt idx="4">
                  <c:v>16.6767</c:v>
                </c:pt>
                <c:pt idx="5">
                  <c:v>15.7898</c:v>
                </c:pt>
                <c:pt idx="6">
                  <c:v>15.067399999999999</c:v>
                </c:pt>
                <c:pt idx="7">
                  <c:v>14.86</c:v>
                </c:pt>
                <c:pt idx="8">
                  <c:v>15.834099999999999</c:v>
                </c:pt>
                <c:pt idx="9">
                  <c:v>15.349804364505269</c:v>
                </c:pt>
                <c:pt idx="10">
                  <c:v>16.324869141261114</c:v>
                </c:pt>
                <c:pt idx="11">
                  <c:v>16.424552216050099</c:v>
                </c:pt>
              </c:numCache>
            </c:numRef>
          </c:val>
          <c:smooth val="0"/>
        </c:ser>
        <c:ser>
          <c:idx val="2"/>
          <c:order val="2"/>
          <c:tx>
            <c:strRef>
              <c:f>Sheet1!$D$1</c:f>
              <c:strCache>
                <c:ptCount val="1"/>
              </c:strCache>
            </c:strRef>
          </c:tx>
          <c:spPr>
            <a:ln w="26887">
              <a:noFill/>
            </a:ln>
            <a:effectLst>
              <a:outerShdw blurRad="50800" dist="38100" dir="2700000" algn="tl" rotWithShape="0">
                <a:prstClr val="black">
                  <a:alpha val="40000"/>
                </a:prstClr>
              </a:outerShdw>
            </a:effectLst>
          </c:spPr>
          <c:marker>
            <c:symbol val="circle"/>
            <c:size val="10"/>
            <c:spPr>
              <a:gradFill>
                <a:gsLst>
                  <a:gs pos="0">
                    <a:srgbClr val="FFF200"/>
                  </a:gs>
                  <a:gs pos="45000">
                    <a:srgbClr val="FF7A00"/>
                  </a:gs>
                  <a:gs pos="70000">
                    <a:srgbClr val="FF0300"/>
                  </a:gs>
                  <a:gs pos="100000">
                    <a:srgbClr val="4D0808"/>
                  </a:gs>
                </a:gsLst>
                <a:lin ang="5400000" scaled="0"/>
              </a:gradFill>
              <a:ln w="12700">
                <a:solidFill>
                  <a:srgbClr val="740000"/>
                </a:solidFill>
                <a:prstDash val="solid"/>
              </a:ln>
              <a:effectLst>
                <a:outerShdw blurRad="50800" dist="38100" dir="2700000" algn="tl" rotWithShape="0">
                  <a:prstClr val="black">
                    <a:alpha val="40000"/>
                  </a:prstClr>
                </a:outerShdw>
              </a:effectLst>
              <a:scene3d>
                <a:camera prst="orthographicFront"/>
                <a:lightRig rig="threePt" dir="t"/>
              </a:scene3d>
              <a:sp3d>
                <a:bevelT/>
              </a:sp3d>
            </c:spPr>
          </c:marker>
          <c:dLbls>
            <c:dLbl>
              <c:idx val="0"/>
              <c:numFmt formatCode="0.00" sourceLinked="0"/>
              <c:spPr>
                <a:solidFill>
                  <a:schemeClr val="bg1"/>
                </a:solidFill>
                <a:ln w="23899">
                  <a:noFill/>
                </a:ln>
              </c:spPr>
              <c:txPr>
                <a:bodyPr/>
                <a:lstStyle/>
                <a:p>
                  <a:pPr>
                    <a:defRPr sz="1300" b="1" i="0" u="none" strike="noStrike" baseline="0">
                      <a:solidFill>
                        <a:schemeClr val="tx1"/>
                      </a:solidFill>
                      <a:latin typeface="Arial"/>
                      <a:ea typeface="Arial"/>
                      <a:cs typeface="Arial"/>
                    </a:defRPr>
                  </a:pPr>
                  <a:endParaRPr lang="es-AR"/>
                </a:p>
              </c:txPr>
              <c:dLblPos val="r"/>
              <c:showLegendKey val="0"/>
              <c:showVal val="1"/>
              <c:showCatName val="0"/>
              <c:showSerName val="0"/>
              <c:showPercent val="0"/>
              <c:showBubbleSize val="0"/>
            </c:dLbl>
            <c:dLbl>
              <c:idx val="1"/>
              <c:numFmt formatCode="0.00" sourceLinked="0"/>
              <c:spPr>
                <a:solidFill>
                  <a:schemeClr val="bg1"/>
                </a:solidFill>
                <a:ln w="23899">
                  <a:noFill/>
                </a:ln>
              </c:spPr>
              <c:txPr>
                <a:bodyPr/>
                <a:lstStyle/>
                <a:p>
                  <a:pPr>
                    <a:defRPr sz="1300" b="1" i="0" u="none" strike="noStrike" baseline="0">
                      <a:solidFill>
                        <a:schemeClr val="tx1"/>
                      </a:solidFill>
                      <a:latin typeface="Arial"/>
                      <a:ea typeface="Arial"/>
                      <a:cs typeface="Arial"/>
                    </a:defRPr>
                  </a:pPr>
                  <a:endParaRPr lang="es-AR"/>
                </a:p>
              </c:txPr>
              <c:dLblPos val="r"/>
              <c:showLegendKey val="0"/>
              <c:showVal val="1"/>
              <c:showCatName val="0"/>
              <c:showSerName val="0"/>
              <c:showPercent val="0"/>
              <c:showBubbleSize val="0"/>
            </c:dLbl>
            <c:dLbl>
              <c:idx val="8"/>
              <c:numFmt formatCode="0.00" sourceLinked="0"/>
              <c:spPr>
                <a:solidFill>
                  <a:srgbClr val="FFFFFF"/>
                </a:solidFill>
                <a:ln w="23899">
                  <a:noFill/>
                </a:ln>
              </c:spPr>
              <c:txPr>
                <a:bodyPr/>
                <a:lstStyle/>
                <a:p>
                  <a:pPr>
                    <a:defRPr sz="1300" b="1" i="0" u="none" strike="noStrike" baseline="0">
                      <a:solidFill>
                        <a:schemeClr val="tx1"/>
                      </a:solidFill>
                      <a:latin typeface="Arial"/>
                      <a:ea typeface="Arial"/>
                      <a:cs typeface="Arial"/>
                    </a:defRPr>
                  </a:pPr>
                  <a:endParaRPr lang="es-AR"/>
                </a:p>
              </c:txPr>
              <c:dLblPos val="r"/>
              <c:showLegendKey val="0"/>
              <c:showVal val="1"/>
              <c:showCatName val="0"/>
              <c:showSerName val="0"/>
              <c:showPercent val="0"/>
              <c:showBubbleSize val="0"/>
            </c:dLbl>
            <c:dLbl>
              <c:idx val="10"/>
              <c:numFmt formatCode="0.00" sourceLinked="0"/>
              <c:spPr>
                <a:solidFill>
                  <a:schemeClr val="bg1"/>
                </a:solidFill>
                <a:ln w="23899">
                  <a:noFill/>
                </a:ln>
              </c:spPr>
              <c:txPr>
                <a:bodyPr/>
                <a:lstStyle/>
                <a:p>
                  <a:pPr>
                    <a:defRPr sz="1300" b="1" i="0" u="none" strike="noStrike" baseline="0">
                      <a:solidFill>
                        <a:schemeClr val="tx1"/>
                      </a:solidFill>
                      <a:latin typeface="Arial"/>
                      <a:ea typeface="Arial"/>
                      <a:cs typeface="Arial"/>
                    </a:defRPr>
                  </a:pPr>
                  <a:endParaRPr lang="es-AR"/>
                </a:p>
              </c:txPr>
              <c:dLblPos val="r"/>
              <c:showLegendKey val="0"/>
              <c:showVal val="1"/>
              <c:showCatName val="0"/>
              <c:showSerName val="0"/>
              <c:showPercent val="0"/>
              <c:showBubbleSize val="0"/>
            </c:dLbl>
            <c:dLbl>
              <c:idx val="11"/>
              <c:numFmt formatCode="0.00" sourceLinked="0"/>
              <c:spPr>
                <a:solidFill>
                  <a:srgbClr val="FFFFFF"/>
                </a:solidFill>
                <a:ln w="23899">
                  <a:noFill/>
                </a:ln>
              </c:spPr>
              <c:txPr>
                <a:bodyPr/>
                <a:lstStyle/>
                <a:p>
                  <a:pPr>
                    <a:defRPr sz="1300" b="1" i="0" u="none" strike="noStrike" baseline="0">
                      <a:solidFill>
                        <a:schemeClr val="tx1"/>
                      </a:solidFill>
                      <a:latin typeface="Arial"/>
                      <a:ea typeface="Arial"/>
                      <a:cs typeface="Arial"/>
                    </a:defRPr>
                  </a:pPr>
                  <a:endParaRPr lang="es-AR"/>
                </a:p>
              </c:txPr>
              <c:dLblPos val="r"/>
              <c:showLegendKey val="0"/>
              <c:showVal val="1"/>
              <c:showCatName val="0"/>
              <c:showSerName val="0"/>
              <c:showPercent val="0"/>
              <c:showBubbleSize val="0"/>
            </c:dLbl>
            <c:numFmt formatCode="0.00" sourceLinked="0"/>
            <c:spPr>
              <a:noFill/>
              <a:ln w="23899">
                <a:noFill/>
              </a:ln>
            </c:spPr>
            <c:txPr>
              <a:bodyPr/>
              <a:lstStyle/>
              <a:p>
                <a:pPr>
                  <a:defRPr sz="1300" b="1" i="0" u="none" strike="noStrike" baseline="0">
                    <a:solidFill>
                      <a:schemeClr val="tx1"/>
                    </a:solidFill>
                    <a:latin typeface="Arial"/>
                    <a:ea typeface="Arial"/>
                    <a:cs typeface="Arial"/>
                  </a:defRPr>
                </a:pPr>
                <a:endParaRPr lang="es-AR"/>
              </a:p>
            </c:txPr>
            <c:dLblPos val="r"/>
            <c:showLegendKey val="0"/>
            <c:showVal val="1"/>
            <c:showCatName val="0"/>
            <c:showSerName val="0"/>
            <c:showPercent val="0"/>
            <c:showBubbleSize val="0"/>
            <c:showLeaderLines val="0"/>
          </c:dLbls>
          <c:cat>
            <c:numRef>
              <c:f>Sheet1!$A$2:$A$13</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Sheet1!$D$2:$D$13</c:f>
              <c:numCache>
                <c:formatCode>General</c:formatCode>
                <c:ptCount val="12"/>
                <c:pt idx="0">
                  <c:v>15.646055130000001</c:v>
                </c:pt>
                <c:pt idx="1">
                  <c:v>15.438700000000001</c:v>
                </c:pt>
                <c:pt idx="2">
                  <c:v>16.983799999999999</c:v>
                </c:pt>
                <c:pt idx="3">
                  <c:v>15.7248</c:v>
                </c:pt>
                <c:pt idx="4">
                  <c:v>17.170500000000001</c:v>
                </c:pt>
                <c:pt idx="5">
                  <c:v>16.261199999999999</c:v>
                </c:pt>
                <c:pt idx="6">
                  <c:v>15.5214</c:v>
                </c:pt>
                <c:pt idx="7">
                  <c:v>15.303100000000001</c:v>
                </c:pt>
                <c:pt idx="8">
                  <c:v>16.283999999999999</c:v>
                </c:pt>
                <c:pt idx="9">
                  <c:v>15.786832737806224</c:v>
                </c:pt>
                <c:pt idx="10">
                  <c:v>16.773883302186434</c:v>
                </c:pt>
                <c:pt idx="11">
                  <c:v>16.872648608966575</c:v>
                </c:pt>
              </c:numCache>
            </c:numRef>
          </c:val>
          <c:smooth val="0"/>
        </c:ser>
        <c:dLbls>
          <c:showLegendKey val="0"/>
          <c:showVal val="0"/>
          <c:showCatName val="0"/>
          <c:showSerName val="0"/>
          <c:showPercent val="0"/>
          <c:showBubbleSize val="0"/>
        </c:dLbls>
        <c:hiLowLines>
          <c:spPr>
            <a:ln w="12700">
              <a:solidFill>
                <a:schemeClr val="tx1"/>
              </a:solidFill>
              <a:prstDash val="solid"/>
            </a:ln>
          </c:spPr>
        </c:hiLowLines>
        <c:axId val="33555968"/>
        <c:axId val="33557504"/>
      </c:stockChart>
      <c:catAx>
        <c:axId val="33555968"/>
        <c:scaling>
          <c:orientation val="minMax"/>
        </c:scaling>
        <c:delete val="0"/>
        <c:axPos val="b"/>
        <c:numFmt formatCode="General" sourceLinked="1"/>
        <c:majorTickMark val="cross"/>
        <c:minorTickMark val="none"/>
        <c:tickLblPos val="nextTo"/>
        <c:spPr>
          <a:ln w="2987">
            <a:solidFill>
              <a:schemeClr val="tx1"/>
            </a:solidFill>
            <a:prstDash val="solid"/>
          </a:ln>
        </c:spPr>
        <c:txPr>
          <a:bodyPr rot="0" vert="horz"/>
          <a:lstStyle/>
          <a:p>
            <a:pPr>
              <a:defRPr sz="1400" b="1" i="0" u="none" strike="noStrike" baseline="0">
                <a:solidFill>
                  <a:schemeClr val="tx1"/>
                </a:solidFill>
                <a:latin typeface="Arial"/>
                <a:ea typeface="Arial"/>
                <a:cs typeface="Arial"/>
              </a:defRPr>
            </a:pPr>
            <a:endParaRPr lang="es-AR"/>
          </a:p>
        </c:txPr>
        <c:crossAx val="33557504"/>
        <c:crosses val="autoZero"/>
        <c:auto val="1"/>
        <c:lblAlgn val="ctr"/>
        <c:lblOffset val="0"/>
        <c:tickLblSkip val="1"/>
        <c:tickMarkSkip val="1"/>
        <c:noMultiLvlLbl val="0"/>
      </c:catAx>
      <c:valAx>
        <c:axId val="33557504"/>
        <c:scaling>
          <c:orientation val="minMax"/>
          <c:max val="19"/>
          <c:min val="14"/>
        </c:scaling>
        <c:delete val="0"/>
        <c:axPos val="l"/>
        <c:title>
          <c:tx>
            <c:rich>
              <a:bodyPr/>
              <a:lstStyle/>
              <a:p>
                <a:pPr>
                  <a:defRPr sz="1129" b="1" i="0" u="none" strike="noStrike" baseline="0">
                    <a:solidFill>
                      <a:schemeClr val="tx1"/>
                    </a:solidFill>
                    <a:latin typeface="Arial"/>
                    <a:ea typeface="Arial"/>
                    <a:cs typeface="Arial"/>
                  </a:defRPr>
                </a:pPr>
                <a:r>
                  <a:rPr lang="es-AR"/>
                  <a:t>MUERTOS POR 100 P/AER</a:t>
                </a:r>
              </a:p>
            </c:rich>
          </c:tx>
          <c:layout>
            <c:manualLayout>
              <c:xMode val="edge"/>
              <c:yMode val="edge"/>
              <c:x val="0"/>
              <c:y val="0.31151832460732987"/>
            </c:manualLayout>
          </c:layout>
          <c:overlay val="0"/>
          <c:spPr>
            <a:noFill/>
            <a:ln w="23899">
              <a:noFill/>
            </a:ln>
          </c:spPr>
        </c:title>
        <c:numFmt formatCode="General" sourceLinked="1"/>
        <c:majorTickMark val="out"/>
        <c:minorTickMark val="none"/>
        <c:tickLblPos val="nextTo"/>
        <c:spPr>
          <a:ln w="11950">
            <a:solidFill>
              <a:schemeClr val="tx1"/>
            </a:solidFill>
            <a:prstDash val="solid"/>
          </a:ln>
        </c:spPr>
        <c:txPr>
          <a:bodyPr rot="0" vert="horz"/>
          <a:lstStyle/>
          <a:p>
            <a:pPr>
              <a:defRPr sz="1300" b="1" i="0" u="none" strike="noStrike" baseline="0">
                <a:solidFill>
                  <a:schemeClr val="tx1"/>
                </a:solidFill>
                <a:latin typeface="Arial"/>
                <a:ea typeface="Arial"/>
                <a:cs typeface="Arial"/>
              </a:defRPr>
            </a:pPr>
            <a:endParaRPr lang="es-AR"/>
          </a:p>
        </c:txPr>
        <c:crossAx val="33555968"/>
        <c:crosses val="autoZero"/>
        <c:crossBetween val="between"/>
        <c:majorUnit val="1"/>
        <c:minorUnit val="0.1"/>
      </c:valAx>
      <c:spPr>
        <a:noFill/>
        <a:ln w="11950">
          <a:solidFill>
            <a:schemeClr val="tx1"/>
          </a:solidFill>
          <a:prstDash val="solid"/>
        </a:ln>
      </c:spPr>
    </c:plotArea>
    <c:plotVisOnly val="1"/>
    <c:dispBlanksAs val="gap"/>
    <c:showDLblsOverMax val="0"/>
  </c:chart>
  <c:spPr>
    <a:noFill/>
    <a:ln>
      <a:noFill/>
    </a:ln>
  </c:spPr>
  <c:txPr>
    <a:bodyPr/>
    <a:lstStyle/>
    <a:p>
      <a:pPr>
        <a:defRPr sz="2423" b="1" i="0" u="none" strike="noStrike" baseline="0">
          <a:solidFill>
            <a:schemeClr val="tx1"/>
          </a:solidFill>
          <a:latin typeface="?? ?????"/>
          <a:ea typeface="?? ?????"/>
          <a:cs typeface="?? ?????"/>
        </a:defRPr>
      </a:pPr>
      <a:endParaRPr lang="es-AR"/>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4102281423859239E-2"/>
          <c:y val="3.0104712041884821E-2"/>
          <c:w val="0.92688057871012808"/>
          <c:h val="0.90445026178010479"/>
        </c:manualLayout>
      </c:layout>
      <c:stockChart>
        <c:ser>
          <c:idx val="0"/>
          <c:order val="0"/>
          <c:tx>
            <c:strRef>
              <c:f>Sheet1!$B$1</c:f>
              <c:strCache>
                <c:ptCount val="1"/>
              </c:strCache>
            </c:strRef>
          </c:tx>
          <c:spPr>
            <a:ln w="26887">
              <a:noFill/>
            </a:ln>
          </c:spPr>
          <c:marker>
            <c:symbol val="dash"/>
            <c:size val="8"/>
            <c:spPr>
              <a:solidFill>
                <a:schemeClr val="tx1"/>
              </a:solidFill>
              <a:ln>
                <a:noFill/>
              </a:ln>
            </c:spPr>
          </c:marker>
          <c:dLbls>
            <c:dLbl>
              <c:idx val="8"/>
              <c:numFmt formatCode="0.00" sourceLinked="0"/>
              <c:spPr>
                <a:solidFill>
                  <a:srgbClr val="FFFFFF"/>
                </a:solidFill>
                <a:ln w="23899">
                  <a:noFill/>
                </a:ln>
              </c:spPr>
              <c:txPr>
                <a:bodyPr/>
                <a:lstStyle/>
                <a:p>
                  <a:pPr>
                    <a:defRPr sz="1011" b="0" i="0" u="none" strike="noStrike" baseline="0">
                      <a:solidFill>
                        <a:schemeClr val="tx1"/>
                      </a:solidFill>
                      <a:latin typeface="?? ?????"/>
                      <a:ea typeface="?? ?????"/>
                      <a:cs typeface="?? ?????"/>
                    </a:defRPr>
                  </a:pPr>
                  <a:endParaRPr lang="es-AR"/>
                </a:p>
              </c:txPr>
              <c:showLegendKey val="0"/>
              <c:showVal val="1"/>
              <c:showCatName val="0"/>
              <c:showSerName val="0"/>
              <c:showPercent val="0"/>
              <c:showBubbleSize val="0"/>
            </c:dLbl>
            <c:dLbl>
              <c:idx val="10"/>
              <c:numFmt formatCode="0.00" sourceLinked="0"/>
              <c:spPr>
                <a:solidFill>
                  <a:schemeClr val="bg1"/>
                </a:solidFill>
                <a:ln w="23899">
                  <a:noFill/>
                </a:ln>
              </c:spPr>
              <c:txPr>
                <a:bodyPr/>
                <a:lstStyle/>
                <a:p>
                  <a:pPr>
                    <a:defRPr sz="1011" b="0" i="0" u="none" strike="noStrike" baseline="0">
                      <a:solidFill>
                        <a:schemeClr val="tx1"/>
                      </a:solidFill>
                      <a:latin typeface="?? ?????"/>
                      <a:ea typeface="?? ?????"/>
                      <a:cs typeface="?? ?????"/>
                    </a:defRPr>
                  </a:pPr>
                  <a:endParaRPr lang="es-AR"/>
                </a:p>
              </c:txPr>
              <c:showLegendKey val="0"/>
              <c:showVal val="1"/>
              <c:showCatName val="0"/>
              <c:showSerName val="0"/>
              <c:showPercent val="0"/>
              <c:showBubbleSize val="0"/>
            </c:dLbl>
            <c:dLbl>
              <c:idx val="11"/>
              <c:numFmt formatCode="0.00" sourceLinked="0"/>
              <c:spPr>
                <a:solidFill>
                  <a:srgbClr val="FFFFFF"/>
                </a:solidFill>
                <a:ln w="23899">
                  <a:noFill/>
                </a:ln>
              </c:spPr>
              <c:txPr>
                <a:bodyPr/>
                <a:lstStyle/>
                <a:p>
                  <a:pPr>
                    <a:defRPr sz="1011" b="0" i="0" u="none" strike="noStrike" baseline="0">
                      <a:solidFill>
                        <a:schemeClr val="tx1"/>
                      </a:solidFill>
                      <a:latin typeface="?? ?????"/>
                      <a:ea typeface="?? ?????"/>
                      <a:cs typeface="?? ?????"/>
                    </a:defRPr>
                  </a:pPr>
                  <a:endParaRPr lang="es-AR"/>
                </a:p>
              </c:txPr>
              <c:showLegendKey val="0"/>
              <c:showVal val="1"/>
              <c:showCatName val="0"/>
              <c:showSerName val="0"/>
              <c:showPercent val="0"/>
              <c:showBubbleSize val="0"/>
            </c:dLbl>
            <c:numFmt formatCode="0.00" sourceLinked="0"/>
            <c:spPr>
              <a:noFill/>
              <a:ln w="23899">
                <a:noFill/>
              </a:ln>
            </c:spPr>
            <c:txPr>
              <a:bodyPr/>
              <a:lstStyle/>
              <a:p>
                <a:pPr>
                  <a:defRPr sz="1011" b="0" i="0" u="none" strike="noStrike" baseline="0">
                    <a:solidFill>
                      <a:schemeClr val="tx1"/>
                    </a:solidFill>
                    <a:latin typeface="?? ?????"/>
                    <a:ea typeface="?? ?????"/>
                    <a:cs typeface="?? ?????"/>
                  </a:defRPr>
                </a:pPr>
                <a:endParaRPr lang="es-AR"/>
              </a:p>
            </c:txPr>
            <c:showLegendKey val="0"/>
            <c:showVal val="1"/>
            <c:showCatName val="0"/>
            <c:showSerName val="0"/>
            <c:showPercent val="0"/>
            <c:showBubbleSize val="0"/>
            <c:showLeaderLines val="0"/>
          </c:dLbls>
          <c:errBars>
            <c:errDir val="y"/>
            <c:errBarType val="plus"/>
            <c:errValType val="fixedVal"/>
            <c:noEndCap val="0"/>
            <c:val val="0"/>
            <c:spPr>
              <a:ln w="11950">
                <a:solidFill>
                  <a:schemeClr val="tx1"/>
                </a:solidFill>
                <a:prstDash val="solid"/>
              </a:ln>
            </c:spPr>
          </c:errBars>
          <c:cat>
            <c:numRef>
              <c:f>Sheet1!$A$2:$A$13</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Sheet1!$B$2:$B$13</c:f>
              <c:numCache>
                <c:formatCode>General</c:formatCode>
                <c:ptCount val="12"/>
                <c:pt idx="0">
                  <c:v>1.034</c:v>
                </c:pt>
                <c:pt idx="1">
                  <c:v>1.02</c:v>
                </c:pt>
                <c:pt idx="2">
                  <c:v>1.119</c:v>
                </c:pt>
                <c:pt idx="3">
                  <c:v>1.0366</c:v>
                </c:pt>
                <c:pt idx="4">
                  <c:v>1.1296999999999999</c:v>
                </c:pt>
                <c:pt idx="5">
                  <c:v>1.0701000000000001</c:v>
                </c:pt>
                <c:pt idx="6">
                  <c:v>1.0217000000000001</c:v>
                </c:pt>
                <c:pt idx="7">
                  <c:v>1.0069999999999999</c:v>
                </c:pt>
                <c:pt idx="8">
                  <c:v>1.0701000000000001</c:v>
                </c:pt>
                <c:pt idx="9" formatCode="0.0000">
                  <c:v>1.0375233586092754</c:v>
                </c:pt>
                <c:pt idx="10">
                  <c:v>1.1013714107049259</c:v>
                </c:pt>
                <c:pt idx="11">
                  <c:v>1.1076193003623649</c:v>
                </c:pt>
              </c:numCache>
            </c:numRef>
          </c:val>
          <c:smooth val="0"/>
        </c:ser>
        <c:ser>
          <c:idx val="1"/>
          <c:order val="1"/>
          <c:tx>
            <c:strRef>
              <c:f>Sheet1!$C$1</c:f>
              <c:strCache>
                <c:ptCount val="1"/>
              </c:strCache>
            </c:strRef>
          </c:tx>
          <c:spPr>
            <a:ln w="26887">
              <a:noFill/>
            </a:ln>
          </c:spPr>
          <c:marker>
            <c:symbol val="dash"/>
            <c:size val="7"/>
            <c:spPr>
              <a:solidFill>
                <a:srgbClr val="000000"/>
              </a:solidFill>
              <a:ln>
                <a:noFill/>
                <a:prstDash val="solid"/>
              </a:ln>
            </c:spPr>
          </c:marker>
          <c:dLbls>
            <c:dLbl>
              <c:idx val="8"/>
              <c:numFmt formatCode="0.00" sourceLinked="0"/>
              <c:spPr>
                <a:solidFill>
                  <a:srgbClr val="FFFFFF"/>
                </a:solidFill>
                <a:ln w="23899">
                  <a:noFill/>
                </a:ln>
              </c:spPr>
              <c:txPr>
                <a:bodyPr/>
                <a:lstStyle/>
                <a:p>
                  <a:pPr>
                    <a:defRPr sz="1011" b="0" i="0" u="none" strike="noStrike" baseline="0">
                      <a:solidFill>
                        <a:schemeClr val="tx1"/>
                      </a:solidFill>
                      <a:latin typeface="?? ?????"/>
                      <a:ea typeface="?? ?????"/>
                      <a:cs typeface="?? ?????"/>
                    </a:defRPr>
                  </a:pPr>
                  <a:endParaRPr lang="es-AR"/>
                </a:p>
              </c:txPr>
              <c:showLegendKey val="0"/>
              <c:showVal val="1"/>
              <c:showCatName val="0"/>
              <c:showSerName val="0"/>
              <c:showPercent val="0"/>
              <c:showBubbleSize val="0"/>
            </c:dLbl>
            <c:dLbl>
              <c:idx val="10"/>
              <c:numFmt formatCode="0.00" sourceLinked="0"/>
              <c:spPr>
                <a:solidFill>
                  <a:schemeClr val="bg1"/>
                </a:solidFill>
                <a:ln w="23899">
                  <a:noFill/>
                </a:ln>
              </c:spPr>
              <c:txPr>
                <a:bodyPr/>
                <a:lstStyle/>
                <a:p>
                  <a:pPr>
                    <a:defRPr sz="1011" b="0" i="0" u="none" strike="noStrike" baseline="0">
                      <a:solidFill>
                        <a:schemeClr val="tx1"/>
                      </a:solidFill>
                      <a:latin typeface="?? ?????"/>
                      <a:ea typeface="?? ?????"/>
                      <a:cs typeface="?? ?????"/>
                    </a:defRPr>
                  </a:pPr>
                  <a:endParaRPr lang="es-AR"/>
                </a:p>
              </c:txPr>
              <c:showLegendKey val="0"/>
              <c:showVal val="1"/>
              <c:showCatName val="0"/>
              <c:showSerName val="0"/>
              <c:showPercent val="0"/>
              <c:showBubbleSize val="0"/>
            </c:dLbl>
            <c:dLbl>
              <c:idx val="11"/>
              <c:numFmt formatCode="0.00" sourceLinked="0"/>
              <c:spPr>
                <a:solidFill>
                  <a:srgbClr val="FFFFFF"/>
                </a:solidFill>
                <a:ln w="23899">
                  <a:noFill/>
                </a:ln>
              </c:spPr>
              <c:txPr>
                <a:bodyPr/>
                <a:lstStyle/>
                <a:p>
                  <a:pPr>
                    <a:defRPr sz="1011" b="0" i="0" u="none" strike="noStrike" baseline="0">
                      <a:solidFill>
                        <a:schemeClr val="tx1"/>
                      </a:solidFill>
                      <a:latin typeface="?? ?????"/>
                      <a:ea typeface="?? ?????"/>
                      <a:cs typeface="?? ?????"/>
                    </a:defRPr>
                  </a:pPr>
                  <a:endParaRPr lang="es-AR"/>
                </a:p>
              </c:txPr>
              <c:showLegendKey val="0"/>
              <c:showVal val="1"/>
              <c:showCatName val="0"/>
              <c:showSerName val="0"/>
              <c:showPercent val="0"/>
              <c:showBubbleSize val="0"/>
            </c:dLbl>
            <c:numFmt formatCode="0.00" sourceLinked="0"/>
            <c:spPr>
              <a:noFill/>
              <a:ln w="23899">
                <a:noFill/>
              </a:ln>
            </c:spPr>
            <c:txPr>
              <a:bodyPr/>
              <a:lstStyle/>
              <a:p>
                <a:pPr>
                  <a:defRPr sz="1011" b="0" i="0" u="none" strike="noStrike" baseline="0">
                    <a:solidFill>
                      <a:schemeClr val="tx1"/>
                    </a:solidFill>
                    <a:latin typeface="?? ?????"/>
                    <a:ea typeface="?? ?????"/>
                    <a:cs typeface="?? ?????"/>
                  </a:defRPr>
                </a:pPr>
                <a:endParaRPr lang="es-AR"/>
              </a:p>
            </c:txPr>
            <c:showLegendKey val="0"/>
            <c:showVal val="1"/>
            <c:showCatName val="0"/>
            <c:showSerName val="0"/>
            <c:showPercent val="0"/>
            <c:showBubbleSize val="0"/>
            <c:showLeaderLines val="0"/>
          </c:dLbls>
          <c:errBars>
            <c:errDir val="y"/>
            <c:errBarType val="both"/>
            <c:errValType val="fixedVal"/>
            <c:noEndCap val="0"/>
            <c:val val="0"/>
            <c:spPr>
              <a:ln w="11950">
                <a:solidFill>
                  <a:schemeClr val="tx1"/>
                </a:solidFill>
                <a:prstDash val="solid"/>
              </a:ln>
            </c:spPr>
          </c:errBars>
          <c:cat>
            <c:numRef>
              <c:f>Sheet1!$A$2:$A$13</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Sheet1!$C$2:$C$13</c:f>
              <c:numCache>
                <c:formatCode>General</c:formatCode>
                <c:ptCount val="12"/>
                <c:pt idx="0">
                  <c:v>0.96699999999999997</c:v>
                </c:pt>
                <c:pt idx="1">
                  <c:v>0.95499999999999996</c:v>
                </c:pt>
                <c:pt idx="2">
                  <c:v>1.052</c:v>
                </c:pt>
                <c:pt idx="3">
                  <c:v>0.97419999999999995</c:v>
                </c:pt>
                <c:pt idx="4">
                  <c:v>1.0659000000000001</c:v>
                </c:pt>
                <c:pt idx="5">
                  <c:v>1.0092000000000001</c:v>
                </c:pt>
                <c:pt idx="6">
                  <c:v>0.96299999999999997</c:v>
                </c:pt>
                <c:pt idx="7">
                  <c:v>0.94979999999999998</c:v>
                </c:pt>
                <c:pt idx="8">
                  <c:v>1.012</c:v>
                </c:pt>
                <c:pt idx="9">
                  <c:v>0.98106546553100571</c:v>
                </c:pt>
                <c:pt idx="10">
                  <c:v>1.043385633033785</c:v>
                </c:pt>
                <c:pt idx="11">
                  <c:v>1.0497567645382071</c:v>
                </c:pt>
              </c:numCache>
            </c:numRef>
          </c:val>
          <c:smooth val="0"/>
        </c:ser>
        <c:ser>
          <c:idx val="2"/>
          <c:order val="2"/>
          <c:tx>
            <c:strRef>
              <c:f>Sheet1!$D$1</c:f>
              <c:strCache>
                <c:ptCount val="1"/>
              </c:strCache>
            </c:strRef>
          </c:tx>
          <c:spPr>
            <a:ln w="26887">
              <a:noFill/>
            </a:ln>
            <a:effectLst>
              <a:outerShdw blurRad="50800" dist="38100" dir="2700000" algn="tl" rotWithShape="0">
                <a:prstClr val="black">
                  <a:alpha val="40000"/>
                </a:prstClr>
              </a:outerShdw>
            </a:effectLst>
          </c:spPr>
          <c:marker>
            <c:symbol val="circle"/>
            <c:size val="10"/>
            <c:spPr>
              <a:gradFill>
                <a:gsLst>
                  <a:gs pos="0">
                    <a:srgbClr val="FFF200"/>
                  </a:gs>
                  <a:gs pos="45000">
                    <a:srgbClr val="FF7A00"/>
                  </a:gs>
                  <a:gs pos="70000">
                    <a:srgbClr val="FF0300"/>
                  </a:gs>
                  <a:gs pos="100000">
                    <a:srgbClr val="4D0808"/>
                  </a:gs>
                </a:gsLst>
                <a:lin ang="5400000" scaled="0"/>
              </a:gradFill>
              <a:ln w="12700">
                <a:solidFill>
                  <a:srgbClr val="740000"/>
                </a:solidFill>
                <a:prstDash val="solid"/>
              </a:ln>
              <a:effectLst>
                <a:outerShdw blurRad="50800" dist="38100" dir="2700000" algn="tl" rotWithShape="0">
                  <a:prstClr val="black">
                    <a:alpha val="40000"/>
                  </a:prstClr>
                </a:outerShdw>
              </a:effectLst>
              <a:scene3d>
                <a:camera prst="orthographicFront"/>
                <a:lightRig rig="threePt" dir="t"/>
              </a:scene3d>
              <a:sp3d>
                <a:bevelT/>
              </a:sp3d>
            </c:spPr>
          </c:marker>
          <c:dLbls>
            <c:dLbl>
              <c:idx val="0"/>
              <c:numFmt formatCode="0.00" sourceLinked="0"/>
              <c:spPr>
                <a:solidFill>
                  <a:schemeClr val="bg1"/>
                </a:solidFill>
                <a:ln w="23899">
                  <a:noFill/>
                </a:ln>
              </c:spPr>
              <c:txPr>
                <a:bodyPr/>
                <a:lstStyle/>
                <a:p>
                  <a:pPr>
                    <a:defRPr sz="1300" b="1" i="0" u="none" strike="noStrike" baseline="0">
                      <a:solidFill>
                        <a:schemeClr val="tx1"/>
                      </a:solidFill>
                      <a:latin typeface="Arial"/>
                      <a:ea typeface="Arial"/>
                      <a:cs typeface="Arial"/>
                    </a:defRPr>
                  </a:pPr>
                  <a:endParaRPr lang="es-AR"/>
                </a:p>
              </c:txPr>
              <c:dLblPos val="r"/>
              <c:showLegendKey val="0"/>
              <c:showVal val="1"/>
              <c:showCatName val="0"/>
              <c:showSerName val="0"/>
              <c:showPercent val="0"/>
              <c:showBubbleSize val="0"/>
            </c:dLbl>
            <c:dLbl>
              <c:idx val="1"/>
              <c:numFmt formatCode="0.00" sourceLinked="0"/>
              <c:spPr>
                <a:solidFill>
                  <a:schemeClr val="bg1"/>
                </a:solidFill>
                <a:ln w="23899">
                  <a:noFill/>
                </a:ln>
              </c:spPr>
              <c:txPr>
                <a:bodyPr/>
                <a:lstStyle/>
                <a:p>
                  <a:pPr>
                    <a:defRPr sz="1300" b="1" i="0" u="none" strike="noStrike" baseline="0">
                      <a:solidFill>
                        <a:schemeClr val="tx1"/>
                      </a:solidFill>
                      <a:latin typeface="Arial"/>
                      <a:ea typeface="Arial"/>
                      <a:cs typeface="Arial"/>
                    </a:defRPr>
                  </a:pPr>
                  <a:endParaRPr lang="es-AR"/>
                </a:p>
              </c:txPr>
              <c:dLblPos val="r"/>
              <c:showLegendKey val="0"/>
              <c:showVal val="1"/>
              <c:showCatName val="0"/>
              <c:showSerName val="0"/>
              <c:showPercent val="0"/>
              <c:showBubbleSize val="0"/>
            </c:dLbl>
            <c:dLbl>
              <c:idx val="3"/>
              <c:numFmt formatCode="0.00" sourceLinked="0"/>
              <c:spPr>
                <a:solidFill>
                  <a:srgbClr val="FFFFFF"/>
                </a:solidFill>
                <a:ln w="23899">
                  <a:noFill/>
                </a:ln>
              </c:spPr>
              <c:txPr>
                <a:bodyPr/>
                <a:lstStyle/>
                <a:p>
                  <a:pPr>
                    <a:defRPr sz="1300" b="1" i="0" u="none" strike="noStrike" baseline="0">
                      <a:solidFill>
                        <a:schemeClr val="tx1"/>
                      </a:solidFill>
                      <a:latin typeface="Arial"/>
                      <a:ea typeface="Arial"/>
                      <a:cs typeface="Arial"/>
                    </a:defRPr>
                  </a:pPr>
                  <a:endParaRPr lang="es-AR"/>
                </a:p>
              </c:txPr>
              <c:dLblPos val="r"/>
              <c:showLegendKey val="0"/>
              <c:showVal val="1"/>
              <c:showCatName val="0"/>
              <c:showSerName val="0"/>
              <c:showPercent val="0"/>
              <c:showBubbleSize val="0"/>
            </c:dLbl>
            <c:dLbl>
              <c:idx val="8"/>
              <c:numFmt formatCode="0.00" sourceLinked="0"/>
              <c:spPr>
                <a:solidFill>
                  <a:srgbClr val="FFFFFF"/>
                </a:solidFill>
                <a:ln w="23899">
                  <a:noFill/>
                </a:ln>
              </c:spPr>
              <c:txPr>
                <a:bodyPr/>
                <a:lstStyle/>
                <a:p>
                  <a:pPr>
                    <a:defRPr sz="1300" b="1" i="0" u="none" strike="noStrike" baseline="0">
                      <a:solidFill>
                        <a:schemeClr val="tx1"/>
                      </a:solidFill>
                      <a:latin typeface="Arial"/>
                      <a:ea typeface="Arial"/>
                      <a:cs typeface="Arial"/>
                    </a:defRPr>
                  </a:pPr>
                  <a:endParaRPr lang="es-AR"/>
                </a:p>
              </c:txPr>
              <c:dLblPos val="r"/>
              <c:showLegendKey val="0"/>
              <c:showVal val="1"/>
              <c:showCatName val="0"/>
              <c:showSerName val="0"/>
              <c:showPercent val="0"/>
              <c:showBubbleSize val="0"/>
            </c:dLbl>
            <c:dLbl>
              <c:idx val="10"/>
              <c:numFmt formatCode="0.00" sourceLinked="0"/>
              <c:spPr>
                <a:solidFill>
                  <a:schemeClr val="bg1"/>
                </a:solidFill>
                <a:ln w="23899">
                  <a:noFill/>
                </a:ln>
              </c:spPr>
              <c:txPr>
                <a:bodyPr/>
                <a:lstStyle/>
                <a:p>
                  <a:pPr>
                    <a:defRPr sz="1300" b="1" i="0" u="none" strike="noStrike" baseline="0">
                      <a:solidFill>
                        <a:schemeClr val="tx1"/>
                      </a:solidFill>
                      <a:latin typeface="Arial"/>
                      <a:ea typeface="Arial"/>
                      <a:cs typeface="Arial"/>
                    </a:defRPr>
                  </a:pPr>
                  <a:endParaRPr lang="es-AR"/>
                </a:p>
              </c:txPr>
              <c:dLblPos val="r"/>
              <c:showLegendKey val="0"/>
              <c:showVal val="1"/>
              <c:showCatName val="0"/>
              <c:showSerName val="0"/>
              <c:showPercent val="0"/>
              <c:showBubbleSize val="0"/>
            </c:dLbl>
            <c:dLbl>
              <c:idx val="11"/>
              <c:numFmt formatCode="0.00" sourceLinked="0"/>
              <c:spPr>
                <a:solidFill>
                  <a:srgbClr val="FFFFFF"/>
                </a:solidFill>
                <a:ln w="23899">
                  <a:noFill/>
                </a:ln>
              </c:spPr>
              <c:txPr>
                <a:bodyPr/>
                <a:lstStyle/>
                <a:p>
                  <a:pPr>
                    <a:defRPr sz="1300" b="1" i="0" u="none" strike="noStrike" baseline="0">
                      <a:solidFill>
                        <a:schemeClr val="tx1"/>
                      </a:solidFill>
                      <a:latin typeface="Arial"/>
                      <a:ea typeface="Arial"/>
                      <a:cs typeface="Arial"/>
                    </a:defRPr>
                  </a:pPr>
                  <a:endParaRPr lang="es-AR"/>
                </a:p>
              </c:txPr>
              <c:dLblPos val="r"/>
              <c:showLegendKey val="0"/>
              <c:showVal val="1"/>
              <c:showCatName val="0"/>
              <c:showSerName val="0"/>
              <c:showPercent val="0"/>
              <c:showBubbleSize val="0"/>
            </c:dLbl>
            <c:numFmt formatCode="0.00" sourceLinked="0"/>
            <c:spPr>
              <a:noFill/>
              <a:ln w="23899">
                <a:noFill/>
              </a:ln>
            </c:spPr>
            <c:txPr>
              <a:bodyPr/>
              <a:lstStyle/>
              <a:p>
                <a:pPr>
                  <a:defRPr sz="1300" b="1" i="0" u="none" strike="noStrike" baseline="0">
                    <a:solidFill>
                      <a:schemeClr val="tx1"/>
                    </a:solidFill>
                    <a:latin typeface="Arial"/>
                    <a:ea typeface="Arial"/>
                    <a:cs typeface="Arial"/>
                  </a:defRPr>
                </a:pPr>
                <a:endParaRPr lang="es-AR"/>
              </a:p>
            </c:txPr>
            <c:dLblPos val="r"/>
            <c:showLegendKey val="0"/>
            <c:showVal val="1"/>
            <c:showCatName val="0"/>
            <c:showSerName val="0"/>
            <c:showPercent val="0"/>
            <c:showBubbleSize val="0"/>
            <c:showLeaderLines val="0"/>
          </c:dLbls>
          <c:cat>
            <c:numRef>
              <c:f>Sheet1!$A$2:$A$13</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Sheet1!$D$2:$D$13</c:f>
              <c:numCache>
                <c:formatCode>General</c:formatCode>
                <c:ptCount val="12"/>
                <c:pt idx="0">
                  <c:v>1</c:v>
                </c:pt>
                <c:pt idx="1">
                  <c:v>0.98699999999999999</c:v>
                </c:pt>
                <c:pt idx="2">
                  <c:v>1.0860000000000001</c:v>
                </c:pt>
                <c:pt idx="3">
                  <c:v>1.0049999999999999</c:v>
                </c:pt>
                <c:pt idx="4">
                  <c:v>1.0973999999999999</c:v>
                </c:pt>
                <c:pt idx="5">
                  <c:v>1.0392999999999999</c:v>
                </c:pt>
                <c:pt idx="6">
                  <c:v>0.99199999999999999</c:v>
                </c:pt>
                <c:pt idx="7">
                  <c:v>0.97809999999999997</c:v>
                </c:pt>
                <c:pt idx="8">
                  <c:v>1.0407999999999999</c:v>
                </c:pt>
                <c:pt idx="9">
                  <c:v>1.0089976420149096</c:v>
                </c:pt>
                <c:pt idx="10">
                  <c:v>1.0720838676403996</c:v>
                </c:pt>
                <c:pt idx="11">
                  <c:v>1.0783963410357369</c:v>
                </c:pt>
              </c:numCache>
            </c:numRef>
          </c:val>
          <c:smooth val="0"/>
        </c:ser>
        <c:dLbls>
          <c:showLegendKey val="0"/>
          <c:showVal val="0"/>
          <c:showCatName val="0"/>
          <c:showSerName val="0"/>
          <c:showPercent val="0"/>
          <c:showBubbleSize val="0"/>
        </c:dLbls>
        <c:hiLowLines>
          <c:spPr>
            <a:ln w="12700">
              <a:solidFill>
                <a:schemeClr val="tx1"/>
              </a:solidFill>
              <a:prstDash val="solid"/>
            </a:ln>
          </c:spPr>
        </c:hiLowLines>
        <c:axId val="34540928"/>
        <c:axId val="34563200"/>
      </c:stockChart>
      <c:catAx>
        <c:axId val="34540928"/>
        <c:scaling>
          <c:orientation val="minMax"/>
        </c:scaling>
        <c:delete val="0"/>
        <c:axPos val="b"/>
        <c:numFmt formatCode="General" sourceLinked="1"/>
        <c:majorTickMark val="cross"/>
        <c:minorTickMark val="none"/>
        <c:tickLblPos val="nextTo"/>
        <c:spPr>
          <a:ln w="2987">
            <a:solidFill>
              <a:schemeClr val="tx1"/>
            </a:solidFill>
            <a:prstDash val="solid"/>
          </a:ln>
        </c:spPr>
        <c:txPr>
          <a:bodyPr rot="0" vert="horz"/>
          <a:lstStyle/>
          <a:p>
            <a:pPr>
              <a:defRPr sz="1400" b="1" i="0" u="none" strike="noStrike" baseline="0">
                <a:solidFill>
                  <a:schemeClr val="tx1"/>
                </a:solidFill>
                <a:latin typeface="Arial"/>
                <a:ea typeface="Arial"/>
                <a:cs typeface="Arial"/>
              </a:defRPr>
            </a:pPr>
            <a:endParaRPr lang="es-AR"/>
          </a:p>
        </c:txPr>
        <c:crossAx val="34563200"/>
        <c:crossesAt val="0.8"/>
        <c:auto val="1"/>
        <c:lblAlgn val="ctr"/>
        <c:lblOffset val="0"/>
        <c:tickLblSkip val="1"/>
        <c:tickMarkSkip val="1"/>
        <c:noMultiLvlLbl val="0"/>
      </c:catAx>
      <c:valAx>
        <c:axId val="34563200"/>
        <c:scaling>
          <c:orientation val="minMax"/>
          <c:max val="1.2"/>
          <c:min val="0.8"/>
        </c:scaling>
        <c:delete val="0"/>
        <c:axPos val="l"/>
        <c:majorGridlines/>
        <c:numFmt formatCode="General" sourceLinked="1"/>
        <c:majorTickMark val="out"/>
        <c:minorTickMark val="none"/>
        <c:tickLblPos val="nextTo"/>
        <c:spPr>
          <a:ln w="11950">
            <a:solidFill>
              <a:schemeClr val="tx1"/>
            </a:solidFill>
            <a:prstDash val="solid"/>
          </a:ln>
        </c:spPr>
        <c:txPr>
          <a:bodyPr rot="0" vert="horz"/>
          <a:lstStyle/>
          <a:p>
            <a:pPr>
              <a:defRPr sz="1300" b="1" i="0" u="none" strike="noStrike" baseline="0">
                <a:solidFill>
                  <a:schemeClr val="tx1"/>
                </a:solidFill>
                <a:latin typeface="Arial"/>
                <a:ea typeface="Arial"/>
                <a:cs typeface="Arial"/>
              </a:defRPr>
            </a:pPr>
            <a:endParaRPr lang="es-AR"/>
          </a:p>
        </c:txPr>
        <c:crossAx val="34540928"/>
        <c:crosses val="autoZero"/>
        <c:crossBetween val="between"/>
        <c:majorUnit val="0.2"/>
        <c:minorUnit val="0.1"/>
      </c:valAx>
      <c:spPr>
        <a:noFill/>
        <a:ln w="11950">
          <a:solidFill>
            <a:schemeClr val="tx1"/>
          </a:solidFill>
          <a:prstDash val="solid"/>
        </a:ln>
      </c:spPr>
    </c:plotArea>
    <c:plotVisOnly val="1"/>
    <c:dispBlanksAs val="gap"/>
    <c:showDLblsOverMax val="0"/>
  </c:chart>
  <c:spPr>
    <a:noFill/>
    <a:ln>
      <a:noFill/>
    </a:ln>
  </c:spPr>
  <c:txPr>
    <a:bodyPr/>
    <a:lstStyle/>
    <a:p>
      <a:pPr>
        <a:defRPr sz="2423" b="1" i="0" u="none" strike="noStrike" baseline="0">
          <a:solidFill>
            <a:schemeClr val="tx1"/>
          </a:solidFill>
          <a:latin typeface="?? ?????"/>
          <a:ea typeface="?? ?????"/>
          <a:cs typeface="?? ?????"/>
        </a:defRPr>
      </a:pPr>
      <a:endParaRPr lang="es-AR"/>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7.6300303658421192E-2"/>
          <c:y val="3.0104712041884821E-2"/>
          <c:w val="0.89389975591255488"/>
          <c:h val="0.90445026178010479"/>
        </c:manualLayout>
      </c:layout>
      <c:stockChart>
        <c:ser>
          <c:idx val="0"/>
          <c:order val="0"/>
          <c:tx>
            <c:strRef>
              <c:f>Sheet1!$B$1</c:f>
              <c:strCache>
                <c:ptCount val="1"/>
              </c:strCache>
            </c:strRef>
          </c:tx>
          <c:spPr>
            <a:ln w="26887">
              <a:noFill/>
            </a:ln>
          </c:spPr>
          <c:marker>
            <c:symbol val="none"/>
          </c:marker>
          <c:dLbls>
            <c:dLbl>
              <c:idx val="8"/>
              <c:numFmt formatCode="0.00" sourceLinked="0"/>
              <c:spPr>
                <a:solidFill>
                  <a:srgbClr val="FFFFFF"/>
                </a:solidFill>
                <a:ln w="23899">
                  <a:noFill/>
                </a:ln>
              </c:spPr>
              <c:txPr>
                <a:bodyPr/>
                <a:lstStyle/>
                <a:p>
                  <a:pPr>
                    <a:defRPr sz="1011" b="0" i="0" u="none" strike="noStrike" baseline="0">
                      <a:solidFill>
                        <a:schemeClr val="tx1"/>
                      </a:solidFill>
                      <a:latin typeface="?? ?????"/>
                      <a:ea typeface="?? ?????"/>
                      <a:cs typeface="?? ?????"/>
                    </a:defRPr>
                  </a:pPr>
                  <a:endParaRPr lang="es-AR"/>
                </a:p>
              </c:txPr>
              <c:showLegendKey val="0"/>
              <c:showVal val="1"/>
              <c:showCatName val="0"/>
              <c:showSerName val="0"/>
              <c:showPercent val="0"/>
              <c:showBubbleSize val="0"/>
            </c:dLbl>
            <c:dLbl>
              <c:idx val="10"/>
              <c:numFmt formatCode="0.00" sourceLinked="0"/>
              <c:spPr>
                <a:solidFill>
                  <a:schemeClr val="bg1"/>
                </a:solidFill>
                <a:ln w="23899">
                  <a:noFill/>
                </a:ln>
              </c:spPr>
              <c:txPr>
                <a:bodyPr/>
                <a:lstStyle/>
                <a:p>
                  <a:pPr>
                    <a:defRPr sz="1011" b="0" i="0" u="none" strike="noStrike" baseline="0">
                      <a:solidFill>
                        <a:schemeClr val="tx1"/>
                      </a:solidFill>
                      <a:latin typeface="?? ?????"/>
                      <a:ea typeface="?? ?????"/>
                      <a:cs typeface="?? ?????"/>
                    </a:defRPr>
                  </a:pPr>
                  <a:endParaRPr lang="es-AR"/>
                </a:p>
              </c:txPr>
              <c:showLegendKey val="0"/>
              <c:showVal val="1"/>
              <c:showCatName val="0"/>
              <c:showSerName val="0"/>
              <c:showPercent val="0"/>
              <c:showBubbleSize val="0"/>
            </c:dLbl>
            <c:dLbl>
              <c:idx val="11"/>
              <c:numFmt formatCode="0.00" sourceLinked="0"/>
              <c:spPr>
                <a:solidFill>
                  <a:srgbClr val="FFFFFF"/>
                </a:solidFill>
                <a:ln w="23899">
                  <a:noFill/>
                </a:ln>
              </c:spPr>
              <c:txPr>
                <a:bodyPr/>
                <a:lstStyle/>
                <a:p>
                  <a:pPr>
                    <a:defRPr sz="1011" b="0" i="0" u="none" strike="noStrike" baseline="0">
                      <a:solidFill>
                        <a:schemeClr val="tx1"/>
                      </a:solidFill>
                      <a:latin typeface="?? ?????"/>
                      <a:ea typeface="?? ?????"/>
                      <a:cs typeface="?? ?????"/>
                    </a:defRPr>
                  </a:pPr>
                  <a:endParaRPr lang="es-AR"/>
                </a:p>
              </c:txPr>
              <c:showLegendKey val="0"/>
              <c:showVal val="1"/>
              <c:showCatName val="0"/>
              <c:showSerName val="0"/>
              <c:showPercent val="0"/>
              <c:showBubbleSize val="0"/>
            </c:dLbl>
            <c:numFmt formatCode="0.00" sourceLinked="0"/>
            <c:spPr>
              <a:noFill/>
              <a:ln w="23899">
                <a:noFill/>
              </a:ln>
            </c:spPr>
            <c:txPr>
              <a:bodyPr/>
              <a:lstStyle/>
              <a:p>
                <a:pPr>
                  <a:defRPr sz="1011" b="0" i="0" u="none" strike="noStrike" baseline="0">
                    <a:solidFill>
                      <a:schemeClr val="tx1"/>
                    </a:solidFill>
                    <a:latin typeface="?? ?????"/>
                    <a:ea typeface="?? ?????"/>
                    <a:cs typeface="?? ?????"/>
                  </a:defRPr>
                </a:pPr>
                <a:endParaRPr lang="es-AR"/>
              </a:p>
            </c:txPr>
            <c:showLegendKey val="0"/>
            <c:showVal val="1"/>
            <c:showCatName val="0"/>
            <c:showSerName val="0"/>
            <c:showPercent val="0"/>
            <c:showBubbleSize val="0"/>
            <c:showLeaderLines val="0"/>
          </c:dLbls>
          <c:errBars>
            <c:errDir val="y"/>
            <c:errBarType val="plus"/>
            <c:errValType val="fixedVal"/>
            <c:noEndCap val="0"/>
            <c:val val="0"/>
            <c:spPr>
              <a:ln w="11950">
                <a:solidFill>
                  <a:schemeClr val="tx1"/>
                </a:solidFill>
                <a:prstDash val="solid"/>
              </a:ln>
            </c:spPr>
          </c:errBars>
          <c:cat>
            <c:numRef>
              <c:f>Sheet1!$A$2:$A$13</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Sheet1!$B$2:$B$13</c:f>
              <c:numCache>
                <c:formatCode>General</c:formatCode>
                <c:ptCount val="12"/>
                <c:pt idx="0">
                  <c:v>3.6589999999999998</c:v>
                </c:pt>
                <c:pt idx="1">
                  <c:v>3.968</c:v>
                </c:pt>
                <c:pt idx="2">
                  <c:v>4.085</c:v>
                </c:pt>
                <c:pt idx="3">
                  <c:v>4.109</c:v>
                </c:pt>
                <c:pt idx="4">
                  <c:v>4.0030000000000001</c:v>
                </c:pt>
                <c:pt idx="5">
                  <c:v>4.2679999999999998</c:v>
                </c:pt>
                <c:pt idx="6">
                  <c:v>4.202</c:v>
                </c:pt>
                <c:pt idx="7">
                  <c:v>4.3395999999999999</c:v>
                </c:pt>
                <c:pt idx="8">
                  <c:v>4.3279329401584556</c:v>
                </c:pt>
                <c:pt idx="9">
                  <c:v>4.0648046310326338</c:v>
                </c:pt>
                <c:pt idx="10">
                  <c:v>4.1358904298161052</c:v>
                </c:pt>
                <c:pt idx="11">
                  <c:v>3.8830183524545463</c:v>
                </c:pt>
              </c:numCache>
            </c:numRef>
          </c:val>
          <c:smooth val="0"/>
        </c:ser>
        <c:ser>
          <c:idx val="1"/>
          <c:order val="1"/>
          <c:tx>
            <c:strRef>
              <c:f>Sheet1!$C$1</c:f>
              <c:strCache>
                <c:ptCount val="1"/>
              </c:strCache>
            </c:strRef>
          </c:tx>
          <c:spPr>
            <a:ln w="26887">
              <a:noFill/>
            </a:ln>
          </c:spPr>
          <c:marker>
            <c:symbol val="none"/>
          </c:marker>
          <c:dLbls>
            <c:numFmt formatCode="0.00" sourceLinked="0"/>
            <c:spPr>
              <a:solidFill>
                <a:srgbClr val="FFFFFF"/>
              </a:solidFill>
              <a:ln w="23899">
                <a:noFill/>
              </a:ln>
            </c:spPr>
            <c:txPr>
              <a:bodyPr/>
              <a:lstStyle/>
              <a:p>
                <a:pPr>
                  <a:defRPr sz="1011" b="0" i="0" u="none" strike="noStrike" baseline="0">
                    <a:solidFill>
                      <a:schemeClr val="tx1"/>
                    </a:solidFill>
                    <a:latin typeface="?? ?????"/>
                    <a:ea typeface="?? ?????"/>
                    <a:cs typeface="?? ?????"/>
                  </a:defRPr>
                </a:pPr>
                <a:endParaRPr lang="es-AR"/>
              </a:p>
            </c:txPr>
            <c:showLegendKey val="0"/>
            <c:showVal val="1"/>
            <c:showCatName val="0"/>
            <c:showSerName val="0"/>
            <c:showPercent val="0"/>
            <c:showBubbleSize val="0"/>
            <c:showLeaderLines val="0"/>
          </c:dLbls>
          <c:errBars>
            <c:errDir val="y"/>
            <c:errBarType val="both"/>
            <c:errValType val="fixedVal"/>
            <c:noEndCap val="0"/>
            <c:val val="0"/>
            <c:spPr>
              <a:ln w="11950">
                <a:solidFill>
                  <a:schemeClr val="tx1"/>
                </a:solidFill>
                <a:prstDash val="solid"/>
              </a:ln>
            </c:spPr>
          </c:errBars>
          <c:cat>
            <c:numRef>
              <c:f>Sheet1!$A$2:$A$13</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Sheet1!$C$2:$C$13</c:f>
              <c:numCache>
                <c:formatCode>General</c:formatCode>
                <c:ptCount val="12"/>
                <c:pt idx="0">
                  <c:v>3.1629999999999998</c:v>
                </c:pt>
                <c:pt idx="1">
                  <c:v>3.4649999999999999</c:v>
                </c:pt>
                <c:pt idx="2">
                  <c:v>3.577</c:v>
                </c:pt>
                <c:pt idx="3">
                  <c:v>3.6139999999999999</c:v>
                </c:pt>
                <c:pt idx="4">
                  <c:v>3.52</c:v>
                </c:pt>
                <c:pt idx="5">
                  <c:v>3.7749999999999999</c:v>
                </c:pt>
                <c:pt idx="6">
                  <c:v>3.718</c:v>
                </c:pt>
                <c:pt idx="7">
                  <c:v>3.8548</c:v>
                </c:pt>
                <c:pt idx="8">
                  <c:v>3.8499494937767103</c:v>
                </c:pt>
                <c:pt idx="9">
                  <c:v>3.6064146081510691</c:v>
                </c:pt>
                <c:pt idx="10">
                  <c:v>3.6750631667219729</c:v>
                </c:pt>
                <c:pt idx="11">
                  <c:v>3.4398896996257222</c:v>
                </c:pt>
              </c:numCache>
            </c:numRef>
          </c:val>
          <c:smooth val="0"/>
        </c:ser>
        <c:ser>
          <c:idx val="2"/>
          <c:order val="2"/>
          <c:tx>
            <c:strRef>
              <c:f>Sheet1!$D$1</c:f>
              <c:strCache>
                <c:ptCount val="1"/>
              </c:strCache>
            </c:strRef>
          </c:tx>
          <c:spPr>
            <a:ln w="26887">
              <a:noFill/>
            </a:ln>
            <a:effectLst>
              <a:outerShdw blurRad="50800" dist="38100" dir="2700000" algn="tl" rotWithShape="0">
                <a:prstClr val="black">
                  <a:alpha val="40000"/>
                </a:prstClr>
              </a:outerShdw>
            </a:effectLst>
          </c:spPr>
          <c:marker>
            <c:symbol val="circle"/>
            <c:size val="10"/>
            <c:spPr>
              <a:gradFill>
                <a:gsLst>
                  <a:gs pos="0">
                    <a:srgbClr val="FFF200"/>
                  </a:gs>
                  <a:gs pos="45000">
                    <a:srgbClr val="FF7A00"/>
                  </a:gs>
                  <a:gs pos="70000">
                    <a:srgbClr val="FF0300"/>
                  </a:gs>
                  <a:gs pos="100000">
                    <a:srgbClr val="4D0808"/>
                  </a:gs>
                </a:gsLst>
                <a:lin ang="5400000" scaled="0"/>
              </a:gradFill>
              <a:ln w="12700">
                <a:solidFill>
                  <a:srgbClr val="740000"/>
                </a:solidFill>
                <a:prstDash val="solid"/>
              </a:ln>
              <a:effectLst>
                <a:outerShdw blurRad="50800" dist="38100" dir="2700000" algn="tl" rotWithShape="0">
                  <a:prstClr val="black">
                    <a:alpha val="40000"/>
                  </a:prstClr>
                </a:outerShdw>
              </a:effectLst>
              <a:scene3d>
                <a:camera prst="orthographicFront"/>
                <a:lightRig rig="threePt" dir="t"/>
              </a:scene3d>
              <a:sp3d>
                <a:bevelT/>
              </a:sp3d>
            </c:spPr>
          </c:marker>
          <c:dLbls>
            <c:dLbl>
              <c:idx val="0"/>
              <c:numFmt formatCode="0.00" sourceLinked="0"/>
              <c:spPr>
                <a:solidFill>
                  <a:schemeClr val="bg1"/>
                </a:solidFill>
                <a:ln w="23899">
                  <a:noFill/>
                </a:ln>
              </c:spPr>
              <c:txPr>
                <a:bodyPr/>
                <a:lstStyle/>
                <a:p>
                  <a:pPr>
                    <a:defRPr sz="1300" b="1" i="0" u="none" strike="noStrike" baseline="0">
                      <a:solidFill>
                        <a:schemeClr val="tx1"/>
                      </a:solidFill>
                      <a:latin typeface="Arial"/>
                      <a:ea typeface="Arial"/>
                      <a:cs typeface="Arial"/>
                    </a:defRPr>
                  </a:pPr>
                  <a:endParaRPr lang="es-AR"/>
                </a:p>
              </c:txPr>
              <c:dLblPos val="r"/>
              <c:showLegendKey val="0"/>
              <c:showVal val="1"/>
              <c:showCatName val="0"/>
              <c:showSerName val="0"/>
              <c:showPercent val="0"/>
              <c:showBubbleSize val="0"/>
            </c:dLbl>
            <c:dLbl>
              <c:idx val="1"/>
              <c:numFmt formatCode="0.00" sourceLinked="0"/>
              <c:spPr>
                <a:solidFill>
                  <a:schemeClr val="bg1"/>
                </a:solidFill>
                <a:ln w="23899">
                  <a:noFill/>
                </a:ln>
              </c:spPr>
              <c:txPr>
                <a:bodyPr/>
                <a:lstStyle/>
                <a:p>
                  <a:pPr>
                    <a:defRPr sz="1300" b="1" i="0" u="none" strike="noStrike" baseline="0">
                      <a:solidFill>
                        <a:schemeClr val="tx1"/>
                      </a:solidFill>
                      <a:latin typeface="Arial"/>
                      <a:ea typeface="Arial"/>
                      <a:cs typeface="Arial"/>
                    </a:defRPr>
                  </a:pPr>
                  <a:endParaRPr lang="es-AR"/>
                </a:p>
              </c:txPr>
              <c:dLblPos val="r"/>
              <c:showLegendKey val="0"/>
              <c:showVal val="1"/>
              <c:showCatName val="0"/>
              <c:showSerName val="0"/>
              <c:showPercent val="0"/>
              <c:showBubbleSize val="0"/>
            </c:dLbl>
            <c:dLbl>
              <c:idx val="8"/>
              <c:numFmt formatCode="0.00" sourceLinked="0"/>
              <c:spPr>
                <a:solidFill>
                  <a:srgbClr val="FFFFFF"/>
                </a:solidFill>
                <a:ln w="23899">
                  <a:noFill/>
                </a:ln>
              </c:spPr>
              <c:txPr>
                <a:bodyPr/>
                <a:lstStyle/>
                <a:p>
                  <a:pPr>
                    <a:defRPr sz="1300" b="1" i="0" u="none" strike="noStrike" baseline="0">
                      <a:solidFill>
                        <a:schemeClr val="tx1"/>
                      </a:solidFill>
                      <a:latin typeface="Arial"/>
                      <a:ea typeface="Arial"/>
                      <a:cs typeface="Arial"/>
                    </a:defRPr>
                  </a:pPr>
                  <a:endParaRPr lang="es-AR"/>
                </a:p>
              </c:txPr>
              <c:dLblPos val="r"/>
              <c:showLegendKey val="0"/>
              <c:showVal val="1"/>
              <c:showCatName val="0"/>
              <c:showSerName val="0"/>
              <c:showPercent val="0"/>
              <c:showBubbleSize val="0"/>
            </c:dLbl>
            <c:dLbl>
              <c:idx val="10"/>
              <c:numFmt formatCode="0.00" sourceLinked="0"/>
              <c:spPr>
                <a:solidFill>
                  <a:schemeClr val="bg1"/>
                </a:solidFill>
                <a:ln w="23899">
                  <a:noFill/>
                </a:ln>
              </c:spPr>
              <c:txPr>
                <a:bodyPr/>
                <a:lstStyle/>
                <a:p>
                  <a:pPr>
                    <a:defRPr sz="1300" b="1" i="0" u="none" strike="noStrike" baseline="0">
                      <a:solidFill>
                        <a:schemeClr val="tx1"/>
                      </a:solidFill>
                      <a:latin typeface="Arial"/>
                      <a:ea typeface="Arial"/>
                      <a:cs typeface="Arial"/>
                    </a:defRPr>
                  </a:pPr>
                  <a:endParaRPr lang="es-AR"/>
                </a:p>
              </c:txPr>
              <c:dLblPos val="r"/>
              <c:showLegendKey val="0"/>
              <c:showVal val="1"/>
              <c:showCatName val="0"/>
              <c:showSerName val="0"/>
              <c:showPercent val="0"/>
              <c:showBubbleSize val="0"/>
            </c:dLbl>
            <c:dLbl>
              <c:idx val="11"/>
              <c:numFmt formatCode="0.00" sourceLinked="0"/>
              <c:spPr>
                <a:solidFill>
                  <a:srgbClr val="FFFFFF"/>
                </a:solidFill>
                <a:ln w="23899">
                  <a:noFill/>
                </a:ln>
              </c:spPr>
              <c:txPr>
                <a:bodyPr/>
                <a:lstStyle/>
                <a:p>
                  <a:pPr>
                    <a:defRPr sz="1300" b="1" i="0" u="none" strike="noStrike" baseline="0">
                      <a:solidFill>
                        <a:schemeClr val="tx1"/>
                      </a:solidFill>
                      <a:latin typeface="Arial"/>
                      <a:ea typeface="Arial"/>
                      <a:cs typeface="Arial"/>
                    </a:defRPr>
                  </a:pPr>
                  <a:endParaRPr lang="es-AR"/>
                </a:p>
              </c:txPr>
              <c:dLblPos val="r"/>
              <c:showLegendKey val="0"/>
              <c:showVal val="1"/>
              <c:showCatName val="0"/>
              <c:showSerName val="0"/>
              <c:showPercent val="0"/>
              <c:showBubbleSize val="0"/>
            </c:dLbl>
            <c:numFmt formatCode="0.00" sourceLinked="0"/>
            <c:spPr>
              <a:noFill/>
              <a:ln w="23899">
                <a:noFill/>
              </a:ln>
            </c:spPr>
            <c:txPr>
              <a:bodyPr/>
              <a:lstStyle/>
              <a:p>
                <a:pPr>
                  <a:defRPr sz="1300" b="1" i="0" u="none" strike="noStrike" baseline="0">
                    <a:solidFill>
                      <a:schemeClr val="tx1"/>
                    </a:solidFill>
                    <a:latin typeface="Arial"/>
                    <a:ea typeface="Arial"/>
                    <a:cs typeface="Arial"/>
                  </a:defRPr>
                </a:pPr>
                <a:endParaRPr lang="es-AR"/>
              </a:p>
            </c:txPr>
            <c:dLblPos val="r"/>
            <c:showLegendKey val="0"/>
            <c:showVal val="1"/>
            <c:showCatName val="0"/>
            <c:showSerName val="0"/>
            <c:showPercent val="0"/>
            <c:showBubbleSize val="0"/>
            <c:showLeaderLines val="0"/>
          </c:dLbls>
          <c:cat>
            <c:numRef>
              <c:f>Sheet1!$A$2:$A$13</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Sheet1!$D$2:$D$13</c:f>
              <c:numCache>
                <c:formatCode>General</c:formatCode>
                <c:ptCount val="12"/>
                <c:pt idx="0">
                  <c:v>3.4049999999999998</c:v>
                </c:pt>
                <c:pt idx="1">
                  <c:v>3.71</c:v>
                </c:pt>
                <c:pt idx="2">
                  <c:v>3.8250000000000002</c:v>
                </c:pt>
                <c:pt idx="3">
                  <c:v>3.8559999999999999</c:v>
                </c:pt>
                <c:pt idx="4">
                  <c:v>3.7559999999999998</c:v>
                </c:pt>
                <c:pt idx="5">
                  <c:v>4.016</c:v>
                </c:pt>
                <c:pt idx="6">
                  <c:v>3.9548000000000001</c:v>
                </c:pt>
                <c:pt idx="7">
                  <c:v>4.0918000000000001</c:v>
                </c:pt>
                <c:pt idx="8">
                  <c:v>4.0837007984593612</c:v>
                </c:pt>
                <c:pt idx="9">
                  <c:v>3.8304720680007267</c:v>
                </c:pt>
                <c:pt idx="10">
                  <c:v>3.9003771482382397</c:v>
                </c:pt>
                <c:pt idx="11">
                  <c:v>3.6564247132127505</c:v>
                </c:pt>
              </c:numCache>
            </c:numRef>
          </c:val>
          <c:smooth val="0"/>
        </c:ser>
        <c:dLbls>
          <c:showLegendKey val="0"/>
          <c:showVal val="0"/>
          <c:showCatName val="0"/>
          <c:showSerName val="0"/>
          <c:showPercent val="0"/>
          <c:showBubbleSize val="0"/>
        </c:dLbls>
        <c:hiLowLines>
          <c:spPr>
            <a:ln w="12700">
              <a:solidFill>
                <a:schemeClr val="tx1"/>
              </a:solidFill>
              <a:prstDash val="solid"/>
            </a:ln>
          </c:spPr>
        </c:hiLowLines>
        <c:axId val="33010432"/>
        <c:axId val="33011968"/>
      </c:stockChart>
      <c:catAx>
        <c:axId val="33010432"/>
        <c:scaling>
          <c:orientation val="minMax"/>
        </c:scaling>
        <c:delete val="0"/>
        <c:axPos val="b"/>
        <c:numFmt formatCode="General" sourceLinked="1"/>
        <c:majorTickMark val="cross"/>
        <c:minorTickMark val="none"/>
        <c:tickLblPos val="nextTo"/>
        <c:spPr>
          <a:ln w="2987">
            <a:solidFill>
              <a:schemeClr val="tx1"/>
            </a:solidFill>
            <a:prstDash val="solid"/>
          </a:ln>
        </c:spPr>
        <c:txPr>
          <a:bodyPr rot="0" vert="horz"/>
          <a:lstStyle/>
          <a:p>
            <a:pPr>
              <a:defRPr sz="1400" b="1" i="0" u="none" strike="noStrike" baseline="0">
                <a:solidFill>
                  <a:schemeClr val="tx1"/>
                </a:solidFill>
                <a:latin typeface="Arial"/>
                <a:ea typeface="Arial"/>
                <a:cs typeface="Arial"/>
              </a:defRPr>
            </a:pPr>
            <a:endParaRPr lang="es-AR"/>
          </a:p>
        </c:txPr>
        <c:crossAx val="33011968"/>
        <c:crossesAt val="2.5"/>
        <c:auto val="1"/>
        <c:lblAlgn val="ctr"/>
        <c:lblOffset val="0"/>
        <c:tickLblSkip val="1"/>
        <c:tickMarkSkip val="1"/>
        <c:noMultiLvlLbl val="0"/>
      </c:catAx>
      <c:valAx>
        <c:axId val="33011968"/>
        <c:scaling>
          <c:orientation val="minMax"/>
          <c:max val="5"/>
          <c:min val="2.5"/>
        </c:scaling>
        <c:delete val="0"/>
        <c:axPos val="l"/>
        <c:title>
          <c:tx>
            <c:rich>
              <a:bodyPr/>
              <a:lstStyle/>
              <a:p>
                <a:pPr>
                  <a:defRPr sz="1129" b="1" i="0" u="none" strike="noStrike" baseline="0">
                    <a:solidFill>
                      <a:schemeClr val="tx1"/>
                    </a:solidFill>
                    <a:latin typeface="Arial"/>
                    <a:ea typeface="Arial"/>
                    <a:cs typeface="Arial"/>
                  </a:defRPr>
                </a:pPr>
                <a:r>
                  <a:rPr lang="es-AR" dirty="0" smtClean="0"/>
                  <a:t>TRASPLANTES  </a:t>
                </a:r>
                <a:r>
                  <a:rPr lang="es-AR" dirty="0"/>
                  <a:t>POR 100 P/AER</a:t>
                </a:r>
              </a:p>
            </c:rich>
          </c:tx>
          <c:layout>
            <c:manualLayout>
              <c:xMode val="edge"/>
              <c:yMode val="edge"/>
              <c:x val="0"/>
              <c:y val="0.31151832460732987"/>
            </c:manualLayout>
          </c:layout>
          <c:overlay val="0"/>
          <c:spPr>
            <a:noFill/>
            <a:ln w="23899">
              <a:noFill/>
            </a:ln>
          </c:spPr>
        </c:title>
        <c:numFmt formatCode="#,##0.0" sourceLinked="0"/>
        <c:majorTickMark val="out"/>
        <c:minorTickMark val="none"/>
        <c:tickLblPos val="nextTo"/>
        <c:spPr>
          <a:ln w="11950">
            <a:solidFill>
              <a:schemeClr val="tx1"/>
            </a:solidFill>
            <a:prstDash val="solid"/>
          </a:ln>
        </c:spPr>
        <c:txPr>
          <a:bodyPr rot="0" vert="horz"/>
          <a:lstStyle/>
          <a:p>
            <a:pPr>
              <a:defRPr sz="1300" b="1" i="0" u="none" strike="noStrike" baseline="0">
                <a:solidFill>
                  <a:schemeClr val="tx1"/>
                </a:solidFill>
                <a:latin typeface="Arial"/>
                <a:ea typeface="Arial"/>
                <a:cs typeface="Arial"/>
              </a:defRPr>
            </a:pPr>
            <a:endParaRPr lang="es-AR"/>
          </a:p>
        </c:txPr>
        <c:crossAx val="33010432"/>
        <c:crosses val="autoZero"/>
        <c:crossBetween val="between"/>
        <c:majorUnit val="0.5"/>
        <c:minorUnit val="0.1"/>
      </c:valAx>
      <c:spPr>
        <a:noFill/>
        <a:ln w="11950">
          <a:solidFill>
            <a:schemeClr val="tx1"/>
          </a:solidFill>
          <a:prstDash val="solid"/>
        </a:ln>
      </c:spPr>
    </c:plotArea>
    <c:plotVisOnly val="1"/>
    <c:dispBlanksAs val="gap"/>
    <c:showDLblsOverMax val="0"/>
  </c:chart>
  <c:spPr>
    <a:noFill/>
    <a:ln>
      <a:noFill/>
    </a:ln>
  </c:spPr>
  <c:txPr>
    <a:bodyPr/>
    <a:lstStyle/>
    <a:p>
      <a:pPr>
        <a:defRPr sz="2423" b="1" i="0" u="none" strike="noStrike" baseline="0">
          <a:solidFill>
            <a:schemeClr val="tx1"/>
          </a:solidFill>
          <a:latin typeface="?? ?????"/>
          <a:ea typeface="?? ?????"/>
          <a:cs typeface="?? ?????"/>
        </a:defRPr>
      </a:pPr>
      <a:endParaRPr lang="es-AR"/>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7.6300303658421192E-2"/>
          <c:y val="3.0104712041884821E-2"/>
          <c:w val="0.89389975591255488"/>
          <c:h val="0.90445026178010479"/>
        </c:manualLayout>
      </c:layout>
      <c:stockChart>
        <c:ser>
          <c:idx val="0"/>
          <c:order val="0"/>
          <c:tx>
            <c:strRef>
              <c:f>Sheet1!$B$1</c:f>
              <c:strCache>
                <c:ptCount val="1"/>
              </c:strCache>
            </c:strRef>
          </c:tx>
          <c:spPr>
            <a:ln w="26887">
              <a:noFill/>
            </a:ln>
          </c:spPr>
          <c:marker>
            <c:symbol val="none"/>
          </c:marker>
          <c:dLbls>
            <c:dLbl>
              <c:idx val="8"/>
              <c:numFmt formatCode="0.00" sourceLinked="0"/>
              <c:spPr>
                <a:solidFill>
                  <a:srgbClr val="FFFFFF"/>
                </a:solidFill>
                <a:ln w="23899">
                  <a:noFill/>
                </a:ln>
              </c:spPr>
              <c:txPr>
                <a:bodyPr/>
                <a:lstStyle/>
                <a:p>
                  <a:pPr>
                    <a:defRPr sz="1011" b="0" i="0" u="none" strike="noStrike" baseline="0">
                      <a:solidFill>
                        <a:schemeClr val="tx1"/>
                      </a:solidFill>
                      <a:latin typeface="?? ?????"/>
                      <a:ea typeface="?? ?????"/>
                      <a:cs typeface="?? ?????"/>
                    </a:defRPr>
                  </a:pPr>
                  <a:endParaRPr lang="es-AR"/>
                </a:p>
              </c:txPr>
              <c:showLegendKey val="0"/>
              <c:showVal val="1"/>
              <c:showCatName val="0"/>
              <c:showSerName val="0"/>
              <c:showPercent val="0"/>
              <c:showBubbleSize val="0"/>
            </c:dLbl>
            <c:dLbl>
              <c:idx val="10"/>
              <c:numFmt formatCode="0.00" sourceLinked="0"/>
              <c:spPr>
                <a:solidFill>
                  <a:schemeClr val="bg1"/>
                </a:solidFill>
                <a:ln w="23899">
                  <a:noFill/>
                </a:ln>
              </c:spPr>
              <c:txPr>
                <a:bodyPr/>
                <a:lstStyle/>
                <a:p>
                  <a:pPr>
                    <a:defRPr sz="1011" b="0" i="0" u="none" strike="noStrike" baseline="0">
                      <a:solidFill>
                        <a:schemeClr val="tx1"/>
                      </a:solidFill>
                      <a:latin typeface="?? ?????"/>
                      <a:ea typeface="?? ?????"/>
                      <a:cs typeface="?? ?????"/>
                    </a:defRPr>
                  </a:pPr>
                  <a:endParaRPr lang="es-AR"/>
                </a:p>
              </c:txPr>
              <c:showLegendKey val="0"/>
              <c:showVal val="1"/>
              <c:showCatName val="0"/>
              <c:showSerName val="0"/>
              <c:showPercent val="0"/>
              <c:showBubbleSize val="0"/>
            </c:dLbl>
            <c:dLbl>
              <c:idx val="11"/>
              <c:numFmt formatCode="0.00" sourceLinked="0"/>
              <c:spPr>
                <a:solidFill>
                  <a:srgbClr val="FFFFFF"/>
                </a:solidFill>
                <a:ln w="23899">
                  <a:noFill/>
                </a:ln>
              </c:spPr>
              <c:txPr>
                <a:bodyPr/>
                <a:lstStyle/>
                <a:p>
                  <a:pPr>
                    <a:defRPr sz="1011" b="0" i="0" u="none" strike="noStrike" baseline="0">
                      <a:solidFill>
                        <a:schemeClr val="tx1"/>
                      </a:solidFill>
                      <a:latin typeface="?? ?????"/>
                      <a:ea typeface="?? ?????"/>
                      <a:cs typeface="?? ?????"/>
                    </a:defRPr>
                  </a:pPr>
                  <a:endParaRPr lang="es-AR"/>
                </a:p>
              </c:txPr>
              <c:showLegendKey val="0"/>
              <c:showVal val="1"/>
              <c:showCatName val="0"/>
              <c:showSerName val="0"/>
              <c:showPercent val="0"/>
              <c:showBubbleSize val="0"/>
            </c:dLbl>
            <c:numFmt formatCode="0.00" sourceLinked="0"/>
            <c:spPr>
              <a:noFill/>
              <a:ln w="23899">
                <a:noFill/>
              </a:ln>
            </c:spPr>
            <c:txPr>
              <a:bodyPr/>
              <a:lstStyle/>
              <a:p>
                <a:pPr>
                  <a:defRPr sz="1011" b="0" i="0" u="none" strike="noStrike" baseline="0">
                    <a:solidFill>
                      <a:schemeClr val="tx1"/>
                    </a:solidFill>
                    <a:latin typeface="?? ?????"/>
                    <a:ea typeface="?? ?????"/>
                    <a:cs typeface="?? ?????"/>
                  </a:defRPr>
                </a:pPr>
                <a:endParaRPr lang="es-AR"/>
              </a:p>
            </c:txPr>
            <c:showLegendKey val="0"/>
            <c:showVal val="1"/>
            <c:showCatName val="0"/>
            <c:showSerName val="0"/>
            <c:showPercent val="0"/>
            <c:showBubbleSize val="0"/>
            <c:showLeaderLines val="0"/>
          </c:dLbls>
          <c:errBars>
            <c:errDir val="y"/>
            <c:errBarType val="plus"/>
            <c:errValType val="fixedVal"/>
            <c:noEndCap val="0"/>
            <c:val val="0"/>
            <c:spPr>
              <a:ln w="11950">
                <a:solidFill>
                  <a:schemeClr val="tx1"/>
                </a:solidFill>
                <a:prstDash val="solid"/>
              </a:ln>
            </c:spPr>
          </c:errBars>
          <c:cat>
            <c:numRef>
              <c:f>Sheet1!$A$2:$A$13</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Sheet1!$B$2:$B$13</c:f>
              <c:numCache>
                <c:formatCode>General</c:formatCode>
                <c:ptCount val="12"/>
                <c:pt idx="0">
                  <c:v>3.6589999999999998</c:v>
                </c:pt>
                <c:pt idx="1">
                  <c:v>4.0350000000000001</c:v>
                </c:pt>
                <c:pt idx="2">
                  <c:v>4.2030000000000003</c:v>
                </c:pt>
                <c:pt idx="3">
                  <c:v>4.2300000000000004</c:v>
                </c:pt>
                <c:pt idx="4">
                  <c:v>4.2030000000000003</c:v>
                </c:pt>
                <c:pt idx="5">
                  <c:v>4.5110000000000001</c:v>
                </c:pt>
                <c:pt idx="6">
                  <c:v>4.468</c:v>
                </c:pt>
                <c:pt idx="7">
                  <c:v>4.6449999999999996</c:v>
                </c:pt>
                <c:pt idx="8">
                  <c:v>4.6738</c:v>
                </c:pt>
                <c:pt idx="9">
                  <c:v>4.4251849752291141</c:v>
                </c:pt>
                <c:pt idx="10">
                  <c:v>4.5087900891650756</c:v>
                </c:pt>
                <c:pt idx="11">
                  <c:v>4.1997276007785853</c:v>
                </c:pt>
              </c:numCache>
            </c:numRef>
          </c:val>
          <c:smooth val="0"/>
        </c:ser>
        <c:ser>
          <c:idx val="1"/>
          <c:order val="1"/>
          <c:tx>
            <c:strRef>
              <c:f>Sheet1!$C$1</c:f>
              <c:strCache>
                <c:ptCount val="1"/>
              </c:strCache>
            </c:strRef>
          </c:tx>
          <c:spPr>
            <a:ln w="26887">
              <a:noFill/>
            </a:ln>
          </c:spPr>
          <c:marker>
            <c:symbol val="none"/>
          </c:marker>
          <c:dLbls>
            <c:dLbl>
              <c:idx val="8"/>
              <c:numFmt formatCode="0.00" sourceLinked="0"/>
              <c:spPr>
                <a:solidFill>
                  <a:srgbClr val="FFFFFF"/>
                </a:solidFill>
                <a:ln w="23899">
                  <a:noFill/>
                </a:ln>
              </c:spPr>
              <c:txPr>
                <a:bodyPr/>
                <a:lstStyle/>
                <a:p>
                  <a:pPr>
                    <a:defRPr sz="1011" b="0" i="0" u="none" strike="noStrike" baseline="0">
                      <a:solidFill>
                        <a:schemeClr val="tx1"/>
                      </a:solidFill>
                      <a:latin typeface="?? ?????"/>
                      <a:ea typeface="?? ?????"/>
                      <a:cs typeface="?? ?????"/>
                    </a:defRPr>
                  </a:pPr>
                  <a:endParaRPr lang="es-AR"/>
                </a:p>
              </c:txPr>
              <c:showLegendKey val="0"/>
              <c:showVal val="1"/>
              <c:showCatName val="0"/>
              <c:showSerName val="0"/>
              <c:showPercent val="0"/>
              <c:showBubbleSize val="0"/>
            </c:dLbl>
            <c:dLbl>
              <c:idx val="10"/>
              <c:numFmt formatCode="0.00" sourceLinked="0"/>
              <c:spPr>
                <a:solidFill>
                  <a:schemeClr val="bg1"/>
                </a:solidFill>
                <a:ln w="23899">
                  <a:noFill/>
                </a:ln>
              </c:spPr>
              <c:txPr>
                <a:bodyPr/>
                <a:lstStyle/>
                <a:p>
                  <a:pPr>
                    <a:defRPr sz="1011" b="0" i="0" u="none" strike="noStrike" baseline="0">
                      <a:solidFill>
                        <a:schemeClr val="tx1"/>
                      </a:solidFill>
                      <a:latin typeface="?? ?????"/>
                      <a:ea typeface="?? ?????"/>
                      <a:cs typeface="?? ?????"/>
                    </a:defRPr>
                  </a:pPr>
                  <a:endParaRPr lang="es-AR"/>
                </a:p>
              </c:txPr>
              <c:showLegendKey val="0"/>
              <c:showVal val="1"/>
              <c:showCatName val="0"/>
              <c:showSerName val="0"/>
              <c:showPercent val="0"/>
              <c:showBubbleSize val="0"/>
            </c:dLbl>
            <c:dLbl>
              <c:idx val="11"/>
              <c:numFmt formatCode="0.00" sourceLinked="0"/>
              <c:spPr>
                <a:solidFill>
                  <a:srgbClr val="FFFFFF"/>
                </a:solidFill>
                <a:ln w="23899">
                  <a:noFill/>
                </a:ln>
              </c:spPr>
              <c:txPr>
                <a:bodyPr/>
                <a:lstStyle/>
                <a:p>
                  <a:pPr>
                    <a:defRPr sz="1011" b="0" i="0" u="none" strike="noStrike" baseline="0">
                      <a:solidFill>
                        <a:schemeClr val="tx1"/>
                      </a:solidFill>
                      <a:latin typeface="?? ?????"/>
                      <a:ea typeface="?? ?????"/>
                      <a:cs typeface="?? ?????"/>
                    </a:defRPr>
                  </a:pPr>
                  <a:endParaRPr lang="es-AR"/>
                </a:p>
              </c:txPr>
              <c:showLegendKey val="0"/>
              <c:showVal val="1"/>
              <c:showCatName val="0"/>
              <c:showSerName val="0"/>
              <c:showPercent val="0"/>
              <c:showBubbleSize val="0"/>
            </c:dLbl>
            <c:numFmt formatCode="0.00" sourceLinked="0"/>
            <c:spPr>
              <a:noFill/>
              <a:ln w="23899">
                <a:noFill/>
              </a:ln>
            </c:spPr>
            <c:txPr>
              <a:bodyPr/>
              <a:lstStyle/>
              <a:p>
                <a:pPr>
                  <a:defRPr sz="1011" b="0" i="0" u="none" strike="noStrike" baseline="0">
                    <a:solidFill>
                      <a:schemeClr val="tx1"/>
                    </a:solidFill>
                    <a:latin typeface="?? ?????"/>
                    <a:ea typeface="?? ?????"/>
                    <a:cs typeface="?? ?????"/>
                  </a:defRPr>
                </a:pPr>
                <a:endParaRPr lang="es-AR"/>
              </a:p>
            </c:txPr>
            <c:showLegendKey val="0"/>
            <c:showVal val="1"/>
            <c:showCatName val="0"/>
            <c:showSerName val="0"/>
            <c:showPercent val="0"/>
            <c:showBubbleSize val="0"/>
            <c:showLeaderLines val="0"/>
          </c:dLbls>
          <c:errBars>
            <c:errDir val="y"/>
            <c:errBarType val="both"/>
            <c:errValType val="fixedVal"/>
            <c:noEndCap val="0"/>
            <c:val val="0"/>
            <c:spPr>
              <a:ln w="11950">
                <a:solidFill>
                  <a:schemeClr val="tx1"/>
                </a:solidFill>
                <a:prstDash val="solid"/>
              </a:ln>
            </c:spPr>
          </c:errBars>
          <c:cat>
            <c:numRef>
              <c:f>Sheet1!$A$2:$A$13</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Sheet1!$C$2:$C$13</c:f>
              <c:numCache>
                <c:formatCode>General</c:formatCode>
                <c:ptCount val="12"/>
                <c:pt idx="0">
                  <c:v>3.1629999999999998</c:v>
                </c:pt>
                <c:pt idx="1">
                  <c:v>3.5230000000000001</c:v>
                </c:pt>
                <c:pt idx="2">
                  <c:v>3.68</c:v>
                </c:pt>
                <c:pt idx="3">
                  <c:v>3.72</c:v>
                </c:pt>
                <c:pt idx="4">
                  <c:v>3.6960000000000002</c:v>
                </c:pt>
                <c:pt idx="5">
                  <c:v>3.99</c:v>
                </c:pt>
                <c:pt idx="6">
                  <c:v>3.9540000000000002</c:v>
                </c:pt>
                <c:pt idx="7">
                  <c:v>4.1260000000000003</c:v>
                </c:pt>
                <c:pt idx="8">
                  <c:v>4.1576000000000004</c:v>
                </c:pt>
                <c:pt idx="9">
                  <c:v>3.9261546832037104</c:v>
                </c:pt>
                <c:pt idx="10">
                  <c:v>4.00641377337175</c:v>
                </c:pt>
                <c:pt idx="11">
                  <c:v>3.720456202845416</c:v>
                </c:pt>
              </c:numCache>
            </c:numRef>
          </c:val>
          <c:smooth val="0"/>
        </c:ser>
        <c:ser>
          <c:idx val="2"/>
          <c:order val="2"/>
          <c:tx>
            <c:strRef>
              <c:f>Sheet1!$D$1</c:f>
              <c:strCache>
                <c:ptCount val="1"/>
              </c:strCache>
            </c:strRef>
          </c:tx>
          <c:spPr>
            <a:ln w="26887">
              <a:noFill/>
            </a:ln>
            <a:effectLst>
              <a:outerShdw blurRad="50800" dist="38100" dir="2700000" algn="tl" rotWithShape="0">
                <a:prstClr val="black">
                  <a:alpha val="40000"/>
                </a:prstClr>
              </a:outerShdw>
            </a:effectLst>
          </c:spPr>
          <c:marker>
            <c:symbol val="circle"/>
            <c:size val="10"/>
            <c:spPr>
              <a:gradFill>
                <a:gsLst>
                  <a:gs pos="0">
                    <a:srgbClr val="FFF200"/>
                  </a:gs>
                  <a:gs pos="45000">
                    <a:srgbClr val="FF7A00"/>
                  </a:gs>
                  <a:gs pos="70000">
                    <a:srgbClr val="FF0300"/>
                  </a:gs>
                  <a:gs pos="100000">
                    <a:srgbClr val="4D0808"/>
                  </a:gs>
                </a:gsLst>
                <a:lin ang="5400000" scaled="0"/>
              </a:gradFill>
              <a:ln w="12700">
                <a:solidFill>
                  <a:srgbClr val="740000"/>
                </a:solidFill>
                <a:prstDash val="solid"/>
              </a:ln>
              <a:effectLst>
                <a:outerShdw blurRad="50800" dist="38100" dir="2700000" algn="tl" rotWithShape="0">
                  <a:prstClr val="black">
                    <a:alpha val="40000"/>
                  </a:prstClr>
                </a:outerShdw>
              </a:effectLst>
              <a:scene3d>
                <a:camera prst="orthographicFront"/>
                <a:lightRig rig="threePt" dir="t"/>
              </a:scene3d>
              <a:sp3d>
                <a:bevelT/>
              </a:sp3d>
            </c:spPr>
          </c:marker>
          <c:dLbls>
            <c:dLbl>
              <c:idx val="0"/>
              <c:numFmt formatCode="0.00" sourceLinked="0"/>
              <c:spPr>
                <a:solidFill>
                  <a:schemeClr val="bg1"/>
                </a:solidFill>
                <a:ln w="23899">
                  <a:noFill/>
                </a:ln>
              </c:spPr>
              <c:txPr>
                <a:bodyPr/>
                <a:lstStyle/>
                <a:p>
                  <a:pPr>
                    <a:defRPr sz="1300" b="1" i="0" u="none" strike="noStrike" baseline="0">
                      <a:solidFill>
                        <a:schemeClr val="tx1"/>
                      </a:solidFill>
                      <a:latin typeface="Arial"/>
                      <a:ea typeface="Arial"/>
                      <a:cs typeface="Arial"/>
                    </a:defRPr>
                  </a:pPr>
                  <a:endParaRPr lang="es-AR"/>
                </a:p>
              </c:txPr>
              <c:dLblPos val="r"/>
              <c:showLegendKey val="0"/>
              <c:showVal val="1"/>
              <c:showCatName val="0"/>
              <c:showSerName val="0"/>
              <c:showPercent val="0"/>
              <c:showBubbleSize val="0"/>
            </c:dLbl>
            <c:dLbl>
              <c:idx val="1"/>
              <c:numFmt formatCode="0.00" sourceLinked="0"/>
              <c:spPr>
                <a:solidFill>
                  <a:schemeClr val="bg1"/>
                </a:solidFill>
                <a:ln w="23899">
                  <a:noFill/>
                </a:ln>
              </c:spPr>
              <c:txPr>
                <a:bodyPr/>
                <a:lstStyle/>
                <a:p>
                  <a:pPr>
                    <a:defRPr sz="1300" b="1" i="0" u="none" strike="noStrike" baseline="0">
                      <a:solidFill>
                        <a:schemeClr val="tx1"/>
                      </a:solidFill>
                      <a:latin typeface="Arial"/>
                      <a:ea typeface="Arial"/>
                      <a:cs typeface="Arial"/>
                    </a:defRPr>
                  </a:pPr>
                  <a:endParaRPr lang="es-AR"/>
                </a:p>
              </c:txPr>
              <c:dLblPos val="r"/>
              <c:showLegendKey val="0"/>
              <c:showVal val="1"/>
              <c:showCatName val="0"/>
              <c:showSerName val="0"/>
              <c:showPercent val="0"/>
              <c:showBubbleSize val="0"/>
            </c:dLbl>
            <c:dLbl>
              <c:idx val="8"/>
              <c:numFmt formatCode="0.00" sourceLinked="0"/>
              <c:spPr>
                <a:solidFill>
                  <a:srgbClr val="FFFFFF"/>
                </a:solidFill>
                <a:ln w="23899">
                  <a:noFill/>
                </a:ln>
              </c:spPr>
              <c:txPr>
                <a:bodyPr/>
                <a:lstStyle/>
                <a:p>
                  <a:pPr>
                    <a:defRPr sz="1300" b="1" i="0" u="none" strike="noStrike" baseline="0">
                      <a:solidFill>
                        <a:schemeClr val="tx1"/>
                      </a:solidFill>
                      <a:latin typeface="Arial"/>
                      <a:ea typeface="Arial"/>
                      <a:cs typeface="Arial"/>
                    </a:defRPr>
                  </a:pPr>
                  <a:endParaRPr lang="es-AR"/>
                </a:p>
              </c:txPr>
              <c:dLblPos val="r"/>
              <c:showLegendKey val="0"/>
              <c:showVal val="1"/>
              <c:showCatName val="0"/>
              <c:showSerName val="0"/>
              <c:showPercent val="0"/>
              <c:showBubbleSize val="0"/>
            </c:dLbl>
            <c:dLbl>
              <c:idx val="10"/>
              <c:numFmt formatCode="0.00" sourceLinked="0"/>
              <c:spPr>
                <a:solidFill>
                  <a:schemeClr val="bg1"/>
                </a:solidFill>
                <a:ln w="23899">
                  <a:noFill/>
                </a:ln>
              </c:spPr>
              <c:txPr>
                <a:bodyPr/>
                <a:lstStyle/>
                <a:p>
                  <a:pPr>
                    <a:defRPr sz="1300" b="1" i="0" u="none" strike="noStrike" baseline="0">
                      <a:solidFill>
                        <a:schemeClr val="tx1"/>
                      </a:solidFill>
                      <a:latin typeface="Arial"/>
                      <a:ea typeface="Arial"/>
                      <a:cs typeface="Arial"/>
                    </a:defRPr>
                  </a:pPr>
                  <a:endParaRPr lang="es-AR"/>
                </a:p>
              </c:txPr>
              <c:dLblPos val="r"/>
              <c:showLegendKey val="0"/>
              <c:showVal val="1"/>
              <c:showCatName val="0"/>
              <c:showSerName val="0"/>
              <c:showPercent val="0"/>
              <c:showBubbleSize val="0"/>
            </c:dLbl>
            <c:dLbl>
              <c:idx val="11"/>
              <c:numFmt formatCode="0.00" sourceLinked="0"/>
              <c:spPr>
                <a:solidFill>
                  <a:srgbClr val="FFFFFF"/>
                </a:solidFill>
                <a:ln w="23899">
                  <a:noFill/>
                </a:ln>
              </c:spPr>
              <c:txPr>
                <a:bodyPr/>
                <a:lstStyle/>
                <a:p>
                  <a:pPr>
                    <a:defRPr sz="1300" b="1" i="0" u="none" strike="noStrike" baseline="0">
                      <a:solidFill>
                        <a:schemeClr val="tx1"/>
                      </a:solidFill>
                      <a:latin typeface="Arial"/>
                      <a:ea typeface="Arial"/>
                      <a:cs typeface="Arial"/>
                    </a:defRPr>
                  </a:pPr>
                  <a:endParaRPr lang="es-AR"/>
                </a:p>
              </c:txPr>
              <c:dLblPos val="r"/>
              <c:showLegendKey val="0"/>
              <c:showVal val="1"/>
              <c:showCatName val="0"/>
              <c:showSerName val="0"/>
              <c:showPercent val="0"/>
              <c:showBubbleSize val="0"/>
            </c:dLbl>
            <c:numFmt formatCode="0.00" sourceLinked="0"/>
            <c:spPr>
              <a:noFill/>
              <a:ln w="23899">
                <a:noFill/>
              </a:ln>
            </c:spPr>
            <c:txPr>
              <a:bodyPr/>
              <a:lstStyle/>
              <a:p>
                <a:pPr>
                  <a:defRPr sz="1300" b="1" i="0" u="none" strike="noStrike" baseline="0">
                    <a:solidFill>
                      <a:schemeClr val="tx1"/>
                    </a:solidFill>
                    <a:latin typeface="Arial"/>
                    <a:ea typeface="Arial"/>
                    <a:cs typeface="Arial"/>
                  </a:defRPr>
                </a:pPr>
                <a:endParaRPr lang="es-AR"/>
              </a:p>
            </c:txPr>
            <c:dLblPos val="r"/>
            <c:showLegendKey val="0"/>
            <c:showVal val="1"/>
            <c:showCatName val="0"/>
            <c:showSerName val="0"/>
            <c:showPercent val="0"/>
            <c:showBubbleSize val="0"/>
            <c:showLeaderLines val="0"/>
          </c:dLbls>
          <c:cat>
            <c:numRef>
              <c:f>Sheet1!$A$2:$A$13</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Sheet1!$D$2:$D$13</c:f>
              <c:numCache>
                <c:formatCode>General</c:formatCode>
                <c:ptCount val="12"/>
                <c:pt idx="0">
                  <c:v>3.4049999999999998</c:v>
                </c:pt>
                <c:pt idx="1">
                  <c:v>3.7730000000000001</c:v>
                </c:pt>
                <c:pt idx="2">
                  <c:v>3.9350000000000001</c:v>
                </c:pt>
                <c:pt idx="3">
                  <c:v>3.9689999999999999</c:v>
                </c:pt>
                <c:pt idx="4">
                  <c:v>3.944</c:v>
                </c:pt>
                <c:pt idx="5">
                  <c:v>4.2439999999999998</c:v>
                </c:pt>
                <c:pt idx="6">
                  <c:v>4.2050000000000001</c:v>
                </c:pt>
                <c:pt idx="7">
                  <c:v>4.3798000000000004</c:v>
                </c:pt>
                <c:pt idx="8">
                  <c:v>4.41</c:v>
                </c:pt>
                <c:pt idx="9">
                  <c:v>4.1700767889170232</c:v>
                </c:pt>
                <c:pt idx="10">
                  <c:v>4.2520424872001374</c:v>
                </c:pt>
                <c:pt idx="11">
                  <c:v>3.9546523849266988</c:v>
                </c:pt>
              </c:numCache>
            </c:numRef>
          </c:val>
          <c:smooth val="0"/>
        </c:ser>
        <c:dLbls>
          <c:showLegendKey val="0"/>
          <c:showVal val="0"/>
          <c:showCatName val="0"/>
          <c:showSerName val="0"/>
          <c:showPercent val="0"/>
          <c:showBubbleSize val="0"/>
        </c:dLbls>
        <c:hiLowLines>
          <c:spPr>
            <a:ln w="12700">
              <a:solidFill>
                <a:schemeClr val="tx1"/>
              </a:solidFill>
              <a:prstDash val="solid"/>
            </a:ln>
          </c:spPr>
        </c:hiLowLines>
        <c:axId val="34620544"/>
        <c:axId val="34622080"/>
      </c:stockChart>
      <c:catAx>
        <c:axId val="34620544"/>
        <c:scaling>
          <c:orientation val="minMax"/>
        </c:scaling>
        <c:delete val="0"/>
        <c:axPos val="b"/>
        <c:numFmt formatCode="General" sourceLinked="1"/>
        <c:majorTickMark val="cross"/>
        <c:minorTickMark val="none"/>
        <c:tickLblPos val="nextTo"/>
        <c:spPr>
          <a:ln w="2987">
            <a:solidFill>
              <a:schemeClr val="tx1"/>
            </a:solidFill>
            <a:prstDash val="solid"/>
          </a:ln>
        </c:spPr>
        <c:txPr>
          <a:bodyPr rot="0" vert="horz"/>
          <a:lstStyle/>
          <a:p>
            <a:pPr>
              <a:defRPr sz="1400" b="1" i="0" u="none" strike="noStrike" baseline="0">
                <a:solidFill>
                  <a:schemeClr val="tx1"/>
                </a:solidFill>
                <a:latin typeface="Arial"/>
                <a:ea typeface="Arial"/>
                <a:cs typeface="Arial"/>
              </a:defRPr>
            </a:pPr>
            <a:endParaRPr lang="es-AR"/>
          </a:p>
        </c:txPr>
        <c:crossAx val="34622080"/>
        <c:crossesAt val="2.5"/>
        <c:auto val="1"/>
        <c:lblAlgn val="ctr"/>
        <c:lblOffset val="0"/>
        <c:tickLblSkip val="1"/>
        <c:tickMarkSkip val="1"/>
        <c:noMultiLvlLbl val="0"/>
      </c:catAx>
      <c:valAx>
        <c:axId val="34622080"/>
        <c:scaling>
          <c:orientation val="minMax"/>
          <c:max val="5"/>
          <c:min val="2.5"/>
        </c:scaling>
        <c:delete val="0"/>
        <c:axPos val="l"/>
        <c:title>
          <c:tx>
            <c:rich>
              <a:bodyPr/>
              <a:lstStyle/>
              <a:p>
                <a:pPr>
                  <a:defRPr sz="1129" b="1" i="0" u="none" strike="noStrike" baseline="0">
                    <a:solidFill>
                      <a:schemeClr val="tx1"/>
                    </a:solidFill>
                    <a:latin typeface="Arial"/>
                    <a:ea typeface="Arial"/>
                    <a:cs typeface="Arial"/>
                  </a:defRPr>
                </a:pPr>
                <a:r>
                  <a:rPr lang="es-AR" dirty="0" smtClean="0"/>
                  <a:t>TRASPLANTES  </a:t>
                </a:r>
                <a:r>
                  <a:rPr lang="es-AR" dirty="0"/>
                  <a:t>POR 100 P/AER</a:t>
                </a:r>
              </a:p>
            </c:rich>
          </c:tx>
          <c:layout>
            <c:manualLayout>
              <c:xMode val="edge"/>
              <c:yMode val="edge"/>
              <c:x val="0"/>
              <c:y val="0.31151832460732987"/>
            </c:manualLayout>
          </c:layout>
          <c:overlay val="0"/>
          <c:spPr>
            <a:noFill/>
            <a:ln w="23899">
              <a:noFill/>
            </a:ln>
          </c:spPr>
        </c:title>
        <c:numFmt formatCode="#,##0.0" sourceLinked="0"/>
        <c:majorTickMark val="out"/>
        <c:minorTickMark val="none"/>
        <c:tickLblPos val="nextTo"/>
        <c:spPr>
          <a:ln w="11950">
            <a:solidFill>
              <a:schemeClr val="tx1"/>
            </a:solidFill>
            <a:prstDash val="solid"/>
          </a:ln>
        </c:spPr>
        <c:txPr>
          <a:bodyPr rot="0" vert="horz"/>
          <a:lstStyle/>
          <a:p>
            <a:pPr>
              <a:defRPr sz="1300" b="1" i="0" u="none" strike="noStrike" baseline="0">
                <a:solidFill>
                  <a:schemeClr val="tx1"/>
                </a:solidFill>
                <a:latin typeface="Arial"/>
                <a:ea typeface="Arial"/>
                <a:cs typeface="Arial"/>
              </a:defRPr>
            </a:pPr>
            <a:endParaRPr lang="es-AR"/>
          </a:p>
        </c:txPr>
        <c:crossAx val="34620544"/>
        <c:crosses val="autoZero"/>
        <c:crossBetween val="between"/>
        <c:majorUnit val="0.5"/>
        <c:minorUnit val="0.1"/>
      </c:valAx>
      <c:spPr>
        <a:noFill/>
        <a:ln w="11950">
          <a:solidFill>
            <a:schemeClr val="tx1"/>
          </a:solidFill>
          <a:prstDash val="solid"/>
        </a:ln>
      </c:spPr>
    </c:plotArea>
    <c:plotVisOnly val="1"/>
    <c:dispBlanksAs val="gap"/>
    <c:showDLblsOverMax val="0"/>
  </c:chart>
  <c:spPr>
    <a:noFill/>
    <a:ln>
      <a:noFill/>
    </a:ln>
  </c:spPr>
  <c:txPr>
    <a:bodyPr/>
    <a:lstStyle/>
    <a:p>
      <a:pPr>
        <a:defRPr sz="2423" b="1" i="0" u="none" strike="noStrike" baseline="0">
          <a:solidFill>
            <a:schemeClr val="tx1"/>
          </a:solidFill>
          <a:latin typeface="?? ?????"/>
          <a:ea typeface="?? ?????"/>
          <a:cs typeface="?? ?????"/>
        </a:defRPr>
      </a:pPr>
      <a:endParaRPr lang="es-AR"/>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1923173764562756E-2"/>
          <c:y val="3.0104712041884821E-2"/>
          <c:w val="0.91827688580641331"/>
          <c:h val="0.90445026178010479"/>
        </c:manualLayout>
      </c:layout>
      <c:stockChart>
        <c:ser>
          <c:idx val="0"/>
          <c:order val="0"/>
          <c:tx>
            <c:strRef>
              <c:f>Sheet1!$B$1</c:f>
              <c:strCache>
                <c:ptCount val="1"/>
              </c:strCache>
            </c:strRef>
          </c:tx>
          <c:spPr>
            <a:ln w="26887">
              <a:noFill/>
            </a:ln>
          </c:spPr>
          <c:marker>
            <c:symbol val="none"/>
          </c:marker>
          <c:dLbls>
            <c:dLbl>
              <c:idx val="8"/>
              <c:numFmt formatCode="0.00" sourceLinked="0"/>
              <c:spPr>
                <a:solidFill>
                  <a:srgbClr val="FFFFFF"/>
                </a:solidFill>
                <a:ln w="23899">
                  <a:noFill/>
                </a:ln>
              </c:spPr>
              <c:txPr>
                <a:bodyPr/>
                <a:lstStyle/>
                <a:p>
                  <a:pPr>
                    <a:defRPr sz="1011" b="0" i="0" u="none" strike="noStrike" baseline="0">
                      <a:solidFill>
                        <a:schemeClr val="tx1"/>
                      </a:solidFill>
                      <a:latin typeface="?? ?????"/>
                      <a:ea typeface="?? ?????"/>
                      <a:cs typeface="?? ?????"/>
                    </a:defRPr>
                  </a:pPr>
                  <a:endParaRPr lang="es-AR"/>
                </a:p>
              </c:txPr>
              <c:showLegendKey val="0"/>
              <c:showVal val="1"/>
              <c:showCatName val="0"/>
              <c:showSerName val="0"/>
              <c:showPercent val="0"/>
              <c:showBubbleSize val="0"/>
            </c:dLbl>
            <c:dLbl>
              <c:idx val="10"/>
              <c:numFmt formatCode="0.00" sourceLinked="0"/>
              <c:spPr>
                <a:solidFill>
                  <a:schemeClr val="bg1"/>
                </a:solidFill>
                <a:ln w="23899">
                  <a:noFill/>
                </a:ln>
              </c:spPr>
              <c:txPr>
                <a:bodyPr/>
                <a:lstStyle/>
                <a:p>
                  <a:pPr>
                    <a:defRPr sz="1011" b="0" i="0" u="none" strike="noStrike" baseline="0">
                      <a:solidFill>
                        <a:schemeClr val="tx1"/>
                      </a:solidFill>
                      <a:latin typeface="?? ?????"/>
                      <a:ea typeface="?? ?????"/>
                      <a:cs typeface="?? ?????"/>
                    </a:defRPr>
                  </a:pPr>
                  <a:endParaRPr lang="es-AR"/>
                </a:p>
              </c:txPr>
              <c:showLegendKey val="0"/>
              <c:showVal val="1"/>
              <c:showCatName val="0"/>
              <c:showSerName val="0"/>
              <c:showPercent val="0"/>
              <c:showBubbleSize val="0"/>
            </c:dLbl>
            <c:dLbl>
              <c:idx val="11"/>
              <c:numFmt formatCode="0.00" sourceLinked="0"/>
              <c:spPr>
                <a:solidFill>
                  <a:srgbClr val="FFFFFF"/>
                </a:solidFill>
                <a:ln w="23899">
                  <a:noFill/>
                </a:ln>
              </c:spPr>
              <c:txPr>
                <a:bodyPr/>
                <a:lstStyle/>
                <a:p>
                  <a:pPr>
                    <a:defRPr sz="1011" b="0" i="0" u="none" strike="noStrike" baseline="0">
                      <a:solidFill>
                        <a:schemeClr val="tx1"/>
                      </a:solidFill>
                      <a:latin typeface="?? ?????"/>
                      <a:ea typeface="?? ?????"/>
                      <a:cs typeface="?? ?????"/>
                    </a:defRPr>
                  </a:pPr>
                  <a:endParaRPr lang="es-AR"/>
                </a:p>
              </c:txPr>
              <c:showLegendKey val="0"/>
              <c:showVal val="1"/>
              <c:showCatName val="0"/>
              <c:showSerName val="0"/>
              <c:showPercent val="0"/>
              <c:showBubbleSize val="0"/>
            </c:dLbl>
            <c:numFmt formatCode="0.00" sourceLinked="0"/>
            <c:spPr>
              <a:noFill/>
              <a:ln w="23899">
                <a:noFill/>
              </a:ln>
            </c:spPr>
            <c:txPr>
              <a:bodyPr/>
              <a:lstStyle/>
              <a:p>
                <a:pPr>
                  <a:defRPr sz="1011" b="0" i="0" u="none" strike="noStrike" baseline="0">
                    <a:solidFill>
                      <a:schemeClr val="tx1"/>
                    </a:solidFill>
                    <a:latin typeface="?? ?????"/>
                    <a:ea typeface="?? ?????"/>
                    <a:cs typeface="?? ?????"/>
                  </a:defRPr>
                </a:pPr>
                <a:endParaRPr lang="es-AR"/>
              </a:p>
            </c:txPr>
            <c:showLegendKey val="0"/>
            <c:showVal val="1"/>
            <c:showCatName val="0"/>
            <c:showSerName val="0"/>
            <c:showPercent val="0"/>
            <c:showBubbleSize val="0"/>
            <c:showLeaderLines val="0"/>
          </c:dLbls>
          <c:errBars>
            <c:errDir val="y"/>
            <c:errBarType val="plus"/>
            <c:errValType val="fixedVal"/>
            <c:noEndCap val="0"/>
            <c:val val="0"/>
            <c:spPr>
              <a:ln w="11950">
                <a:solidFill>
                  <a:schemeClr val="tx1"/>
                </a:solidFill>
                <a:prstDash val="solid"/>
              </a:ln>
            </c:spPr>
          </c:errBars>
          <c:cat>
            <c:numRef>
              <c:f>Sheet1!$A$2:$A$13</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Sheet1!$B$2:$B$13</c:f>
              <c:numCache>
                <c:formatCode>General</c:formatCode>
                <c:ptCount val="12"/>
                <c:pt idx="0">
                  <c:v>1.07</c:v>
                </c:pt>
                <c:pt idx="1">
                  <c:v>1.1850000000000001</c:v>
                </c:pt>
                <c:pt idx="2">
                  <c:v>1.234</c:v>
                </c:pt>
                <c:pt idx="3">
                  <c:v>1.2430000000000001</c:v>
                </c:pt>
                <c:pt idx="4">
                  <c:v>1.2350000000000001</c:v>
                </c:pt>
                <c:pt idx="5">
                  <c:v>1.325</c:v>
                </c:pt>
                <c:pt idx="6">
                  <c:v>1.3120000000000001</c:v>
                </c:pt>
                <c:pt idx="7">
                  <c:v>1.3640000000000001</c:v>
                </c:pt>
                <c:pt idx="8">
                  <c:v>1.3728</c:v>
                </c:pt>
                <c:pt idx="9" formatCode="0.0000">
                  <c:v>1.2997932630281011</c:v>
                </c:pt>
                <c:pt idx="10" formatCode="0.0000">
                  <c:v>1.3243502848152036</c:v>
                </c:pt>
                <c:pt idx="11">
                  <c:v>1.2335704999004131</c:v>
                </c:pt>
              </c:numCache>
            </c:numRef>
          </c:val>
          <c:smooth val="0"/>
        </c:ser>
        <c:ser>
          <c:idx val="1"/>
          <c:order val="1"/>
          <c:tx>
            <c:strRef>
              <c:f>Sheet1!$C$1</c:f>
              <c:strCache>
                <c:ptCount val="1"/>
              </c:strCache>
            </c:strRef>
          </c:tx>
          <c:spPr>
            <a:ln w="26887">
              <a:noFill/>
            </a:ln>
          </c:spPr>
          <c:marker>
            <c:symbol val="none"/>
          </c:marker>
          <c:dLbls>
            <c:dLbl>
              <c:idx val="8"/>
              <c:numFmt formatCode="0.00" sourceLinked="0"/>
              <c:spPr>
                <a:solidFill>
                  <a:srgbClr val="FFFFFF"/>
                </a:solidFill>
                <a:ln w="23899">
                  <a:noFill/>
                </a:ln>
              </c:spPr>
              <c:txPr>
                <a:bodyPr/>
                <a:lstStyle/>
                <a:p>
                  <a:pPr>
                    <a:defRPr sz="1011" b="0" i="0" u="none" strike="noStrike" baseline="0">
                      <a:solidFill>
                        <a:schemeClr val="tx1"/>
                      </a:solidFill>
                      <a:latin typeface="?? ?????"/>
                      <a:ea typeface="?? ?????"/>
                      <a:cs typeface="?? ?????"/>
                    </a:defRPr>
                  </a:pPr>
                  <a:endParaRPr lang="es-AR"/>
                </a:p>
              </c:txPr>
              <c:showLegendKey val="0"/>
              <c:showVal val="1"/>
              <c:showCatName val="0"/>
              <c:showSerName val="0"/>
              <c:showPercent val="0"/>
              <c:showBubbleSize val="0"/>
            </c:dLbl>
            <c:dLbl>
              <c:idx val="10"/>
              <c:numFmt formatCode="0.00" sourceLinked="0"/>
              <c:spPr>
                <a:solidFill>
                  <a:schemeClr val="bg1"/>
                </a:solidFill>
                <a:ln w="23899">
                  <a:noFill/>
                </a:ln>
              </c:spPr>
              <c:txPr>
                <a:bodyPr/>
                <a:lstStyle/>
                <a:p>
                  <a:pPr>
                    <a:defRPr sz="1011" b="0" i="0" u="none" strike="noStrike" baseline="0">
                      <a:solidFill>
                        <a:schemeClr val="tx1"/>
                      </a:solidFill>
                      <a:latin typeface="?? ?????"/>
                      <a:ea typeface="?? ?????"/>
                      <a:cs typeface="?? ?????"/>
                    </a:defRPr>
                  </a:pPr>
                  <a:endParaRPr lang="es-AR"/>
                </a:p>
              </c:txPr>
              <c:showLegendKey val="0"/>
              <c:showVal val="1"/>
              <c:showCatName val="0"/>
              <c:showSerName val="0"/>
              <c:showPercent val="0"/>
              <c:showBubbleSize val="0"/>
            </c:dLbl>
            <c:dLbl>
              <c:idx val="11"/>
              <c:numFmt formatCode="0.00" sourceLinked="0"/>
              <c:spPr>
                <a:solidFill>
                  <a:srgbClr val="FFFFFF"/>
                </a:solidFill>
                <a:ln w="23899">
                  <a:noFill/>
                </a:ln>
              </c:spPr>
              <c:txPr>
                <a:bodyPr/>
                <a:lstStyle/>
                <a:p>
                  <a:pPr>
                    <a:defRPr sz="1011" b="0" i="0" u="none" strike="noStrike" baseline="0">
                      <a:solidFill>
                        <a:schemeClr val="tx1"/>
                      </a:solidFill>
                      <a:latin typeface="?? ?????"/>
                      <a:ea typeface="?? ?????"/>
                      <a:cs typeface="?? ?????"/>
                    </a:defRPr>
                  </a:pPr>
                  <a:endParaRPr lang="es-AR"/>
                </a:p>
              </c:txPr>
              <c:showLegendKey val="0"/>
              <c:showVal val="1"/>
              <c:showCatName val="0"/>
              <c:showSerName val="0"/>
              <c:showPercent val="0"/>
              <c:showBubbleSize val="0"/>
            </c:dLbl>
            <c:numFmt formatCode="0.00" sourceLinked="0"/>
            <c:spPr>
              <a:noFill/>
              <a:ln w="23899">
                <a:noFill/>
              </a:ln>
            </c:spPr>
            <c:txPr>
              <a:bodyPr/>
              <a:lstStyle/>
              <a:p>
                <a:pPr>
                  <a:defRPr sz="1011" b="0" i="0" u="none" strike="noStrike" baseline="0">
                    <a:solidFill>
                      <a:schemeClr val="tx1"/>
                    </a:solidFill>
                    <a:latin typeface="?? ?????"/>
                    <a:ea typeface="?? ?????"/>
                    <a:cs typeface="?? ?????"/>
                  </a:defRPr>
                </a:pPr>
                <a:endParaRPr lang="es-AR"/>
              </a:p>
            </c:txPr>
            <c:showLegendKey val="0"/>
            <c:showVal val="1"/>
            <c:showCatName val="0"/>
            <c:showSerName val="0"/>
            <c:showPercent val="0"/>
            <c:showBubbleSize val="0"/>
            <c:showLeaderLines val="0"/>
          </c:dLbls>
          <c:errBars>
            <c:errDir val="y"/>
            <c:errBarType val="both"/>
            <c:errValType val="fixedVal"/>
            <c:noEndCap val="0"/>
            <c:val val="0"/>
            <c:spPr>
              <a:ln w="11950">
                <a:solidFill>
                  <a:schemeClr val="tx1"/>
                </a:solidFill>
                <a:prstDash val="solid"/>
              </a:ln>
            </c:spPr>
          </c:errBars>
          <c:cat>
            <c:numRef>
              <c:f>Sheet1!$A$2:$A$13</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Sheet1!$C$2:$C$13</c:f>
              <c:numCache>
                <c:formatCode>General</c:formatCode>
                <c:ptCount val="12"/>
                <c:pt idx="0">
                  <c:v>0.93</c:v>
                </c:pt>
                <c:pt idx="1">
                  <c:v>1.0349999999999999</c:v>
                </c:pt>
                <c:pt idx="2">
                  <c:v>1.081</c:v>
                </c:pt>
                <c:pt idx="3">
                  <c:v>1.093</c:v>
                </c:pt>
                <c:pt idx="4">
                  <c:v>1.0860000000000001</c:v>
                </c:pt>
                <c:pt idx="5">
                  <c:v>1.1719999999999999</c:v>
                </c:pt>
                <c:pt idx="6">
                  <c:v>1.161</c:v>
                </c:pt>
                <c:pt idx="7">
                  <c:v>1.212</c:v>
                </c:pt>
                <c:pt idx="8">
                  <c:v>1.2212000000000001</c:v>
                </c:pt>
                <c:pt idx="9">
                  <c:v>1.1532149357372781</c:v>
                </c:pt>
                <c:pt idx="10">
                  <c:v>1.1767891423029102</c:v>
                </c:pt>
                <c:pt idx="11">
                  <c:v>1.0927958797020021</c:v>
                </c:pt>
              </c:numCache>
            </c:numRef>
          </c:val>
          <c:smooth val="0"/>
        </c:ser>
        <c:ser>
          <c:idx val="2"/>
          <c:order val="2"/>
          <c:tx>
            <c:strRef>
              <c:f>Sheet1!$D$1</c:f>
              <c:strCache>
                <c:ptCount val="1"/>
              </c:strCache>
            </c:strRef>
          </c:tx>
          <c:spPr>
            <a:ln w="26887">
              <a:noFill/>
            </a:ln>
            <a:effectLst>
              <a:outerShdw blurRad="50800" dist="38100" dir="2700000" algn="tl" rotWithShape="0">
                <a:prstClr val="black">
                  <a:alpha val="40000"/>
                </a:prstClr>
              </a:outerShdw>
            </a:effectLst>
          </c:spPr>
          <c:marker>
            <c:symbol val="circle"/>
            <c:size val="10"/>
            <c:spPr>
              <a:gradFill>
                <a:gsLst>
                  <a:gs pos="0">
                    <a:srgbClr val="FFF200"/>
                  </a:gs>
                  <a:gs pos="45000">
                    <a:srgbClr val="FF7A00"/>
                  </a:gs>
                  <a:gs pos="70000">
                    <a:srgbClr val="FF0300"/>
                  </a:gs>
                  <a:gs pos="100000">
                    <a:srgbClr val="4D0808"/>
                  </a:gs>
                </a:gsLst>
                <a:lin ang="5400000" scaled="0"/>
              </a:gradFill>
              <a:ln w="12700">
                <a:solidFill>
                  <a:srgbClr val="740000"/>
                </a:solidFill>
                <a:prstDash val="solid"/>
              </a:ln>
              <a:effectLst>
                <a:outerShdw blurRad="50800" dist="38100" dir="2700000" algn="tl" rotWithShape="0">
                  <a:prstClr val="black">
                    <a:alpha val="40000"/>
                  </a:prstClr>
                </a:outerShdw>
              </a:effectLst>
              <a:scene3d>
                <a:camera prst="orthographicFront"/>
                <a:lightRig rig="threePt" dir="t"/>
              </a:scene3d>
              <a:sp3d>
                <a:bevelT/>
              </a:sp3d>
            </c:spPr>
          </c:marker>
          <c:dLbls>
            <c:dLbl>
              <c:idx val="0"/>
              <c:numFmt formatCode="0.00" sourceLinked="0"/>
              <c:spPr>
                <a:solidFill>
                  <a:schemeClr val="bg1"/>
                </a:solidFill>
                <a:ln w="23899">
                  <a:noFill/>
                </a:ln>
              </c:spPr>
              <c:txPr>
                <a:bodyPr/>
                <a:lstStyle/>
                <a:p>
                  <a:pPr>
                    <a:defRPr sz="1300" b="1" i="0" u="none" strike="noStrike" baseline="0">
                      <a:solidFill>
                        <a:schemeClr val="tx1"/>
                      </a:solidFill>
                      <a:latin typeface="Arial"/>
                      <a:ea typeface="Arial"/>
                      <a:cs typeface="Arial"/>
                    </a:defRPr>
                  </a:pPr>
                  <a:endParaRPr lang="es-AR"/>
                </a:p>
              </c:txPr>
              <c:dLblPos val="r"/>
              <c:showLegendKey val="0"/>
              <c:showVal val="1"/>
              <c:showCatName val="0"/>
              <c:showSerName val="0"/>
              <c:showPercent val="0"/>
              <c:showBubbleSize val="0"/>
            </c:dLbl>
            <c:dLbl>
              <c:idx val="1"/>
              <c:numFmt formatCode="0.00" sourceLinked="0"/>
              <c:spPr>
                <a:solidFill>
                  <a:schemeClr val="bg1"/>
                </a:solidFill>
                <a:ln w="23899">
                  <a:noFill/>
                </a:ln>
              </c:spPr>
              <c:txPr>
                <a:bodyPr/>
                <a:lstStyle/>
                <a:p>
                  <a:pPr>
                    <a:defRPr sz="1300" b="1" i="0" u="none" strike="noStrike" baseline="0">
                      <a:solidFill>
                        <a:schemeClr val="tx1"/>
                      </a:solidFill>
                      <a:latin typeface="Arial"/>
                      <a:ea typeface="Arial"/>
                      <a:cs typeface="Arial"/>
                    </a:defRPr>
                  </a:pPr>
                  <a:endParaRPr lang="es-AR"/>
                </a:p>
              </c:txPr>
              <c:dLblPos val="r"/>
              <c:showLegendKey val="0"/>
              <c:showVal val="1"/>
              <c:showCatName val="0"/>
              <c:showSerName val="0"/>
              <c:showPercent val="0"/>
              <c:showBubbleSize val="0"/>
            </c:dLbl>
            <c:dLbl>
              <c:idx val="3"/>
              <c:numFmt formatCode="0.00" sourceLinked="0"/>
              <c:spPr>
                <a:solidFill>
                  <a:srgbClr val="FFFFFF"/>
                </a:solidFill>
                <a:ln w="23899">
                  <a:noFill/>
                </a:ln>
              </c:spPr>
              <c:txPr>
                <a:bodyPr/>
                <a:lstStyle/>
                <a:p>
                  <a:pPr>
                    <a:defRPr sz="1300" b="1" i="0" u="none" strike="noStrike" baseline="0">
                      <a:solidFill>
                        <a:schemeClr val="tx1"/>
                      </a:solidFill>
                      <a:latin typeface="Arial"/>
                      <a:ea typeface="Arial"/>
                      <a:cs typeface="Arial"/>
                    </a:defRPr>
                  </a:pPr>
                  <a:endParaRPr lang="es-AR"/>
                </a:p>
              </c:txPr>
              <c:dLblPos val="r"/>
              <c:showLegendKey val="0"/>
              <c:showVal val="1"/>
              <c:showCatName val="0"/>
              <c:showSerName val="0"/>
              <c:showPercent val="0"/>
              <c:showBubbleSize val="0"/>
            </c:dLbl>
            <c:dLbl>
              <c:idx val="8"/>
              <c:numFmt formatCode="0.00" sourceLinked="0"/>
              <c:spPr>
                <a:solidFill>
                  <a:srgbClr val="FFFFFF"/>
                </a:solidFill>
                <a:ln w="23899">
                  <a:noFill/>
                </a:ln>
              </c:spPr>
              <c:txPr>
                <a:bodyPr/>
                <a:lstStyle/>
                <a:p>
                  <a:pPr>
                    <a:defRPr sz="1300" b="1" i="0" u="none" strike="noStrike" baseline="0">
                      <a:solidFill>
                        <a:schemeClr val="tx1"/>
                      </a:solidFill>
                      <a:latin typeface="Arial"/>
                      <a:ea typeface="Arial"/>
                      <a:cs typeface="Arial"/>
                    </a:defRPr>
                  </a:pPr>
                  <a:endParaRPr lang="es-AR"/>
                </a:p>
              </c:txPr>
              <c:dLblPos val="r"/>
              <c:showLegendKey val="0"/>
              <c:showVal val="1"/>
              <c:showCatName val="0"/>
              <c:showSerName val="0"/>
              <c:showPercent val="0"/>
              <c:showBubbleSize val="0"/>
            </c:dLbl>
            <c:dLbl>
              <c:idx val="10"/>
              <c:numFmt formatCode="0.00" sourceLinked="0"/>
              <c:spPr>
                <a:solidFill>
                  <a:schemeClr val="bg1"/>
                </a:solidFill>
                <a:ln w="23899">
                  <a:noFill/>
                </a:ln>
              </c:spPr>
              <c:txPr>
                <a:bodyPr/>
                <a:lstStyle/>
                <a:p>
                  <a:pPr>
                    <a:defRPr sz="1300" b="1" i="0" u="none" strike="noStrike" baseline="0">
                      <a:solidFill>
                        <a:schemeClr val="tx1"/>
                      </a:solidFill>
                      <a:latin typeface="Arial"/>
                      <a:ea typeface="Arial"/>
                      <a:cs typeface="Arial"/>
                    </a:defRPr>
                  </a:pPr>
                  <a:endParaRPr lang="es-AR"/>
                </a:p>
              </c:txPr>
              <c:dLblPos val="r"/>
              <c:showLegendKey val="0"/>
              <c:showVal val="1"/>
              <c:showCatName val="0"/>
              <c:showSerName val="0"/>
              <c:showPercent val="0"/>
              <c:showBubbleSize val="0"/>
            </c:dLbl>
            <c:dLbl>
              <c:idx val="11"/>
              <c:numFmt formatCode="0.00" sourceLinked="0"/>
              <c:spPr>
                <a:solidFill>
                  <a:srgbClr val="FFFFFF"/>
                </a:solidFill>
                <a:ln w="23899">
                  <a:noFill/>
                </a:ln>
              </c:spPr>
              <c:txPr>
                <a:bodyPr/>
                <a:lstStyle/>
                <a:p>
                  <a:pPr>
                    <a:defRPr sz="1300" b="1" i="0" u="none" strike="noStrike" baseline="0">
                      <a:solidFill>
                        <a:schemeClr val="tx1"/>
                      </a:solidFill>
                      <a:latin typeface="Arial"/>
                      <a:ea typeface="Arial"/>
                      <a:cs typeface="Arial"/>
                    </a:defRPr>
                  </a:pPr>
                  <a:endParaRPr lang="es-AR"/>
                </a:p>
              </c:txPr>
              <c:dLblPos val="r"/>
              <c:showLegendKey val="0"/>
              <c:showVal val="1"/>
              <c:showCatName val="0"/>
              <c:showSerName val="0"/>
              <c:showPercent val="0"/>
              <c:showBubbleSize val="0"/>
            </c:dLbl>
            <c:numFmt formatCode="0.00" sourceLinked="0"/>
            <c:spPr>
              <a:noFill/>
              <a:ln w="23899">
                <a:noFill/>
              </a:ln>
            </c:spPr>
            <c:txPr>
              <a:bodyPr/>
              <a:lstStyle/>
              <a:p>
                <a:pPr>
                  <a:defRPr sz="1300" b="1" i="0" u="none" strike="noStrike" baseline="0">
                    <a:solidFill>
                      <a:schemeClr val="tx1"/>
                    </a:solidFill>
                    <a:latin typeface="Arial"/>
                    <a:ea typeface="Arial"/>
                    <a:cs typeface="Arial"/>
                  </a:defRPr>
                </a:pPr>
                <a:endParaRPr lang="es-AR"/>
              </a:p>
            </c:txPr>
            <c:dLblPos val="r"/>
            <c:showLegendKey val="0"/>
            <c:showVal val="1"/>
            <c:showCatName val="0"/>
            <c:showSerName val="0"/>
            <c:showPercent val="0"/>
            <c:showBubbleSize val="0"/>
            <c:showLeaderLines val="0"/>
          </c:dLbls>
          <c:cat>
            <c:numRef>
              <c:f>Sheet1!$A$2:$A$13</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Sheet1!$D$2:$D$13</c:f>
              <c:numCache>
                <c:formatCode>General</c:formatCode>
                <c:ptCount val="12"/>
                <c:pt idx="0">
                  <c:v>1</c:v>
                </c:pt>
                <c:pt idx="1">
                  <c:v>1.1080000000000001</c:v>
                </c:pt>
                <c:pt idx="2">
                  <c:v>1.1559999999999999</c:v>
                </c:pt>
                <c:pt idx="3">
                  <c:v>1.1659999999999999</c:v>
                </c:pt>
                <c:pt idx="4">
                  <c:v>1.1579999999999999</c:v>
                </c:pt>
                <c:pt idx="5">
                  <c:v>1.2470000000000001</c:v>
                </c:pt>
                <c:pt idx="6">
                  <c:v>1.2350000000000001</c:v>
                </c:pt>
                <c:pt idx="7">
                  <c:v>1.286</c:v>
                </c:pt>
                <c:pt idx="8">
                  <c:v>1.2952999999999999</c:v>
                </c:pt>
                <c:pt idx="9">
                  <c:v>1.2248612762822577</c:v>
                </c:pt>
                <c:pt idx="10">
                  <c:v>1.2489367585556896</c:v>
                </c:pt>
                <c:pt idx="11">
                  <c:v>1.1615854605670128</c:v>
                </c:pt>
              </c:numCache>
            </c:numRef>
          </c:val>
          <c:smooth val="0"/>
        </c:ser>
        <c:dLbls>
          <c:showLegendKey val="0"/>
          <c:showVal val="0"/>
          <c:showCatName val="0"/>
          <c:showSerName val="0"/>
          <c:showPercent val="0"/>
          <c:showBubbleSize val="0"/>
        </c:dLbls>
        <c:hiLowLines>
          <c:spPr>
            <a:ln w="12700">
              <a:solidFill>
                <a:schemeClr val="tx1"/>
              </a:solidFill>
              <a:prstDash val="solid"/>
            </a:ln>
          </c:spPr>
        </c:hiLowLines>
        <c:axId val="35187712"/>
        <c:axId val="35209600"/>
      </c:stockChart>
      <c:catAx>
        <c:axId val="35187712"/>
        <c:scaling>
          <c:orientation val="minMax"/>
        </c:scaling>
        <c:delete val="0"/>
        <c:axPos val="b"/>
        <c:numFmt formatCode="General" sourceLinked="1"/>
        <c:majorTickMark val="cross"/>
        <c:minorTickMark val="none"/>
        <c:tickLblPos val="nextTo"/>
        <c:spPr>
          <a:ln w="2987">
            <a:solidFill>
              <a:schemeClr val="tx1"/>
            </a:solidFill>
            <a:prstDash val="solid"/>
          </a:ln>
        </c:spPr>
        <c:txPr>
          <a:bodyPr rot="0" vert="horz"/>
          <a:lstStyle/>
          <a:p>
            <a:pPr>
              <a:defRPr sz="1400" b="1" i="0" u="none" strike="noStrike" baseline="0">
                <a:solidFill>
                  <a:schemeClr val="tx1"/>
                </a:solidFill>
                <a:latin typeface="Arial"/>
                <a:ea typeface="Arial"/>
                <a:cs typeface="Arial"/>
              </a:defRPr>
            </a:pPr>
            <a:endParaRPr lang="es-AR"/>
          </a:p>
        </c:txPr>
        <c:crossAx val="35209600"/>
        <c:crossesAt val="0.60000000000000009"/>
        <c:auto val="1"/>
        <c:lblAlgn val="ctr"/>
        <c:lblOffset val="0"/>
        <c:tickLblSkip val="1"/>
        <c:tickMarkSkip val="1"/>
        <c:noMultiLvlLbl val="0"/>
      </c:catAx>
      <c:valAx>
        <c:axId val="35209600"/>
        <c:scaling>
          <c:orientation val="minMax"/>
          <c:max val="1.4"/>
          <c:min val="0.60000000000000009"/>
        </c:scaling>
        <c:delete val="0"/>
        <c:axPos val="l"/>
        <c:majorGridlines/>
        <c:numFmt formatCode="General" sourceLinked="1"/>
        <c:majorTickMark val="out"/>
        <c:minorTickMark val="none"/>
        <c:tickLblPos val="nextTo"/>
        <c:spPr>
          <a:ln w="11950">
            <a:solidFill>
              <a:schemeClr val="tx1"/>
            </a:solidFill>
            <a:prstDash val="solid"/>
          </a:ln>
        </c:spPr>
        <c:txPr>
          <a:bodyPr rot="0" vert="horz"/>
          <a:lstStyle/>
          <a:p>
            <a:pPr>
              <a:defRPr sz="1300" b="1" i="0" u="none" strike="noStrike" baseline="0">
                <a:solidFill>
                  <a:schemeClr val="tx1"/>
                </a:solidFill>
                <a:latin typeface="Arial"/>
                <a:ea typeface="Arial"/>
                <a:cs typeface="Arial"/>
              </a:defRPr>
            </a:pPr>
            <a:endParaRPr lang="es-AR"/>
          </a:p>
        </c:txPr>
        <c:crossAx val="35187712"/>
        <c:crosses val="autoZero"/>
        <c:crossBetween val="between"/>
        <c:majorUnit val="0.4"/>
        <c:minorUnit val="0.1"/>
      </c:valAx>
      <c:spPr>
        <a:noFill/>
        <a:ln w="11950">
          <a:solidFill>
            <a:schemeClr val="tx1"/>
          </a:solidFill>
          <a:prstDash val="solid"/>
        </a:ln>
      </c:spPr>
    </c:plotArea>
    <c:plotVisOnly val="1"/>
    <c:dispBlanksAs val="gap"/>
    <c:showDLblsOverMax val="0"/>
  </c:chart>
  <c:spPr>
    <a:noFill/>
    <a:ln>
      <a:noFill/>
    </a:ln>
  </c:spPr>
  <c:txPr>
    <a:bodyPr/>
    <a:lstStyle/>
    <a:p>
      <a:pPr>
        <a:defRPr sz="2423" b="1" i="0" u="none" strike="noStrike" baseline="0">
          <a:solidFill>
            <a:schemeClr val="tx1"/>
          </a:solidFill>
          <a:latin typeface="?? ?????"/>
          <a:ea typeface="?? ?????"/>
          <a:cs typeface="?? ?????"/>
        </a:defRPr>
      </a:pPr>
      <a:endParaRPr lang="es-AR"/>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4670231729055273E-2"/>
          <c:y val="4.05759162303665E-2"/>
          <c:w val="0.9064171122994652"/>
          <c:h val="0.83900523560209428"/>
        </c:manualLayout>
      </c:layout>
      <c:lineChart>
        <c:grouping val="standard"/>
        <c:varyColors val="0"/>
        <c:ser>
          <c:idx val="0"/>
          <c:order val="0"/>
          <c:tx>
            <c:strRef>
              <c:f>Sheet1!$B$1</c:f>
              <c:strCache>
                <c:ptCount val="1"/>
              </c:strCache>
            </c:strRef>
          </c:tx>
          <c:spPr>
            <a:ln w="26747">
              <a:noFill/>
            </a:ln>
          </c:spPr>
          <c:marker>
            <c:symbol val="dash"/>
            <c:size val="4"/>
            <c:spPr>
              <a:solidFill>
                <a:srgbClr val="000000"/>
              </a:solidFill>
              <a:ln>
                <a:solidFill>
                  <a:srgbClr val="000000"/>
                </a:solidFill>
                <a:prstDash val="solid"/>
              </a:ln>
            </c:spPr>
          </c:marker>
          <c:cat>
            <c:strRef>
              <c:f>Sheet1!$A$2:$A$21</c:f>
              <c:strCache>
                <c:ptCount val="20"/>
                <c:pt idx="0">
                  <c:v>0-4</c:v>
                </c:pt>
                <c:pt idx="1">
                  <c:v>5-9</c:v>
                </c:pt>
                <c:pt idx="2">
                  <c:v>10-14</c:v>
                </c:pt>
                <c:pt idx="3">
                  <c:v>15-20</c:v>
                </c:pt>
                <c:pt idx="4">
                  <c:v>20-24</c:v>
                </c:pt>
                <c:pt idx="5">
                  <c:v>25-29</c:v>
                </c:pt>
                <c:pt idx="6">
                  <c:v>30-34</c:v>
                </c:pt>
                <c:pt idx="7">
                  <c:v>35-39</c:v>
                </c:pt>
                <c:pt idx="8">
                  <c:v>40-44</c:v>
                </c:pt>
                <c:pt idx="9">
                  <c:v>45-49</c:v>
                </c:pt>
                <c:pt idx="10">
                  <c:v>50-54</c:v>
                </c:pt>
                <c:pt idx="11">
                  <c:v>55-59</c:v>
                </c:pt>
                <c:pt idx="12">
                  <c:v>60-64</c:v>
                </c:pt>
                <c:pt idx="13">
                  <c:v>65-69</c:v>
                </c:pt>
                <c:pt idx="14">
                  <c:v>70-74</c:v>
                </c:pt>
                <c:pt idx="15">
                  <c:v>75-79</c:v>
                </c:pt>
                <c:pt idx="16">
                  <c:v>80-84</c:v>
                </c:pt>
                <c:pt idx="17">
                  <c:v>85-89</c:v>
                </c:pt>
                <c:pt idx="18">
                  <c:v>90-94</c:v>
                </c:pt>
                <c:pt idx="19">
                  <c:v>95 o +</c:v>
                </c:pt>
              </c:strCache>
            </c:strRef>
          </c:cat>
          <c:val>
            <c:numRef>
              <c:f>Sheet1!$B$2:$B$21</c:f>
              <c:numCache>
                <c:formatCode>General</c:formatCode>
                <c:ptCount val="20"/>
              </c:numCache>
            </c:numRef>
          </c:val>
          <c:smooth val="0"/>
        </c:ser>
        <c:ser>
          <c:idx val="2"/>
          <c:order val="1"/>
          <c:tx>
            <c:strRef>
              <c:f>Sheet1!$D$1</c:f>
              <c:strCache>
                <c:ptCount val="1"/>
              </c:strCache>
            </c:strRef>
          </c:tx>
          <c:spPr>
            <a:ln w="11888">
              <a:solidFill>
                <a:srgbClr val="000000"/>
              </a:solidFill>
              <a:prstDash val="solid"/>
            </a:ln>
          </c:spPr>
          <c:marker>
            <c:symbol val="triangle"/>
            <c:size val="6"/>
            <c:spPr>
              <a:solidFill>
                <a:srgbClr val="FF0000"/>
              </a:solidFill>
              <a:ln>
                <a:solidFill>
                  <a:srgbClr val="000000"/>
                </a:solidFill>
                <a:prstDash val="solid"/>
              </a:ln>
            </c:spPr>
          </c:marker>
          <c:cat>
            <c:strRef>
              <c:f>Sheet1!$A$2:$A$21</c:f>
              <c:strCache>
                <c:ptCount val="20"/>
                <c:pt idx="0">
                  <c:v>0-4</c:v>
                </c:pt>
                <c:pt idx="1">
                  <c:v>5-9</c:v>
                </c:pt>
                <c:pt idx="2">
                  <c:v>10-14</c:v>
                </c:pt>
                <c:pt idx="3">
                  <c:v>15-20</c:v>
                </c:pt>
                <c:pt idx="4">
                  <c:v>20-24</c:v>
                </c:pt>
                <c:pt idx="5">
                  <c:v>25-29</c:v>
                </c:pt>
                <c:pt idx="6">
                  <c:v>30-34</c:v>
                </c:pt>
                <c:pt idx="7">
                  <c:v>35-39</c:v>
                </c:pt>
                <c:pt idx="8">
                  <c:v>40-44</c:v>
                </c:pt>
                <c:pt idx="9">
                  <c:v>45-49</c:v>
                </c:pt>
                <c:pt idx="10">
                  <c:v>50-54</c:v>
                </c:pt>
                <c:pt idx="11">
                  <c:v>55-59</c:v>
                </c:pt>
                <c:pt idx="12">
                  <c:v>60-64</c:v>
                </c:pt>
                <c:pt idx="13">
                  <c:v>65-69</c:v>
                </c:pt>
                <c:pt idx="14">
                  <c:v>70-74</c:v>
                </c:pt>
                <c:pt idx="15">
                  <c:v>75-79</c:v>
                </c:pt>
                <c:pt idx="16">
                  <c:v>80-84</c:v>
                </c:pt>
                <c:pt idx="17">
                  <c:v>85-89</c:v>
                </c:pt>
                <c:pt idx="18">
                  <c:v>90-94</c:v>
                </c:pt>
                <c:pt idx="19">
                  <c:v>95 o +</c:v>
                </c:pt>
              </c:strCache>
            </c:strRef>
          </c:cat>
          <c:val>
            <c:numRef>
              <c:f>Sheet1!$D$2:$D$21</c:f>
              <c:numCache>
                <c:formatCode>General</c:formatCode>
                <c:ptCount val="20"/>
                <c:pt idx="0">
                  <c:v>7.16</c:v>
                </c:pt>
                <c:pt idx="1">
                  <c:v>1.48</c:v>
                </c:pt>
                <c:pt idx="2">
                  <c:v>4.3499999999999996</c:v>
                </c:pt>
                <c:pt idx="3">
                  <c:v>3.85</c:v>
                </c:pt>
                <c:pt idx="4">
                  <c:v>2.57</c:v>
                </c:pt>
                <c:pt idx="5">
                  <c:v>2.2200000000000002</c:v>
                </c:pt>
                <c:pt idx="6">
                  <c:v>3.97</c:v>
                </c:pt>
                <c:pt idx="7">
                  <c:v>4.38</c:v>
                </c:pt>
                <c:pt idx="8">
                  <c:v>6.18</c:v>
                </c:pt>
                <c:pt idx="9">
                  <c:v>7.58</c:v>
                </c:pt>
                <c:pt idx="10">
                  <c:v>12</c:v>
                </c:pt>
                <c:pt idx="11">
                  <c:v>13.11</c:v>
                </c:pt>
                <c:pt idx="12">
                  <c:v>16.899999999999999</c:v>
                </c:pt>
                <c:pt idx="13">
                  <c:v>20.94</c:v>
                </c:pt>
                <c:pt idx="14">
                  <c:v>26.89</c:v>
                </c:pt>
                <c:pt idx="15">
                  <c:v>29.41</c:v>
                </c:pt>
                <c:pt idx="16">
                  <c:v>32.53</c:v>
                </c:pt>
                <c:pt idx="17">
                  <c:v>48.11</c:v>
                </c:pt>
                <c:pt idx="18">
                  <c:v>48.27</c:v>
                </c:pt>
                <c:pt idx="19">
                  <c:v>42.01</c:v>
                </c:pt>
              </c:numCache>
            </c:numRef>
          </c:val>
          <c:smooth val="0"/>
        </c:ser>
        <c:dLbls>
          <c:showLegendKey val="0"/>
          <c:showVal val="0"/>
          <c:showCatName val="0"/>
          <c:showSerName val="0"/>
          <c:showPercent val="0"/>
          <c:showBubbleSize val="0"/>
        </c:dLbls>
        <c:hiLowLines>
          <c:spPr>
            <a:ln w="11888">
              <a:solidFill>
                <a:schemeClr val="tx1"/>
              </a:solidFill>
              <a:prstDash val="solid"/>
            </a:ln>
          </c:spPr>
        </c:hiLowLines>
        <c:marker val="1"/>
        <c:smooth val="0"/>
        <c:axId val="35080064"/>
        <c:axId val="35081600"/>
      </c:lineChart>
      <c:catAx>
        <c:axId val="35080064"/>
        <c:scaling>
          <c:orientation val="minMax"/>
        </c:scaling>
        <c:delete val="0"/>
        <c:axPos val="b"/>
        <c:numFmt formatCode="@" sourceLinked="0"/>
        <c:majorTickMark val="cross"/>
        <c:minorTickMark val="none"/>
        <c:tickLblPos val="nextTo"/>
        <c:spPr>
          <a:ln w="11888">
            <a:solidFill>
              <a:srgbClr val="FFFFFF"/>
            </a:solidFill>
            <a:prstDash val="solid"/>
          </a:ln>
        </c:spPr>
        <c:txPr>
          <a:bodyPr rot="-5400000" vert="horz"/>
          <a:lstStyle/>
          <a:p>
            <a:pPr>
              <a:defRPr sz="1240" b="1" i="0" u="none" strike="noStrike" baseline="0">
                <a:solidFill>
                  <a:srgbClr val="FFFFFF"/>
                </a:solidFill>
                <a:latin typeface="Arial"/>
                <a:ea typeface="Arial"/>
                <a:cs typeface="Arial"/>
              </a:defRPr>
            </a:pPr>
            <a:endParaRPr lang="es-AR"/>
          </a:p>
        </c:txPr>
        <c:crossAx val="35081600"/>
        <c:crosses val="autoZero"/>
        <c:auto val="1"/>
        <c:lblAlgn val="ctr"/>
        <c:lblOffset val="100"/>
        <c:tickLblSkip val="1"/>
        <c:tickMarkSkip val="1"/>
        <c:noMultiLvlLbl val="0"/>
      </c:catAx>
      <c:valAx>
        <c:axId val="35081600"/>
        <c:scaling>
          <c:orientation val="minMax"/>
          <c:max val="70"/>
          <c:min val="0"/>
        </c:scaling>
        <c:delete val="0"/>
        <c:axPos val="l"/>
        <c:title>
          <c:tx>
            <c:rich>
              <a:bodyPr/>
              <a:lstStyle/>
              <a:p>
                <a:pPr>
                  <a:defRPr sz="1240" b="1" i="0" u="none" strike="noStrike" baseline="0">
                    <a:solidFill>
                      <a:srgbClr val="FFFFFF"/>
                    </a:solidFill>
                    <a:latin typeface="Arial"/>
                    <a:ea typeface="Arial"/>
                    <a:cs typeface="Arial"/>
                  </a:defRPr>
                </a:pPr>
                <a:r>
                  <a:rPr lang="es-AR"/>
                  <a:t>Tasa (Trasplantes por 100 P/AER)</a:t>
                </a:r>
              </a:p>
            </c:rich>
          </c:tx>
          <c:layout>
            <c:manualLayout>
              <c:xMode val="edge"/>
              <c:yMode val="edge"/>
              <c:x val="1.0695187165775402E-2"/>
              <c:y val="0.22774869109947643"/>
            </c:manualLayout>
          </c:layout>
          <c:overlay val="0"/>
          <c:spPr>
            <a:noFill/>
            <a:ln w="23775">
              <a:noFill/>
            </a:ln>
          </c:spPr>
        </c:title>
        <c:numFmt formatCode="General" sourceLinked="1"/>
        <c:majorTickMark val="cross"/>
        <c:minorTickMark val="none"/>
        <c:tickLblPos val="nextTo"/>
        <c:spPr>
          <a:ln w="11888">
            <a:solidFill>
              <a:srgbClr val="FFFFFF"/>
            </a:solidFill>
            <a:prstDash val="solid"/>
          </a:ln>
        </c:spPr>
        <c:txPr>
          <a:bodyPr rot="0" vert="horz"/>
          <a:lstStyle/>
          <a:p>
            <a:pPr>
              <a:defRPr sz="1240" b="1" i="0" u="none" strike="noStrike" baseline="0">
                <a:solidFill>
                  <a:srgbClr val="FFFFFF"/>
                </a:solidFill>
                <a:latin typeface="Arial"/>
                <a:ea typeface="Arial"/>
                <a:cs typeface="Arial"/>
              </a:defRPr>
            </a:pPr>
            <a:endParaRPr lang="es-AR"/>
          </a:p>
        </c:txPr>
        <c:crossAx val="35080064"/>
        <c:crosses val="autoZero"/>
        <c:crossBetween val="between"/>
        <c:majorUnit val="10"/>
        <c:minorUnit val="1"/>
      </c:valAx>
      <c:spPr>
        <a:noFill/>
        <a:ln w="23775">
          <a:noFill/>
        </a:ln>
      </c:spPr>
    </c:plotArea>
    <c:plotVisOnly val="1"/>
    <c:dispBlanksAs val="gap"/>
    <c:showDLblsOverMax val="0"/>
  </c:chart>
  <c:spPr>
    <a:noFill/>
    <a:ln>
      <a:noFill/>
    </a:ln>
  </c:spPr>
  <c:txPr>
    <a:bodyPr/>
    <a:lstStyle/>
    <a:p>
      <a:pPr>
        <a:defRPr sz="1240" b="1" i="0" u="none" strike="noStrike" baseline="0">
          <a:solidFill>
            <a:schemeClr val="tx1"/>
          </a:solidFill>
          <a:latin typeface="Arial"/>
          <a:ea typeface="Arial"/>
          <a:cs typeface="Arial"/>
        </a:defRPr>
      </a:pPr>
      <a:endParaRPr lang="es-AR"/>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4670231729055273E-2"/>
          <c:y val="4.05759162303665E-2"/>
          <c:w val="0.9064171122994652"/>
          <c:h val="0.83900523560209428"/>
        </c:manualLayout>
      </c:layout>
      <c:lineChart>
        <c:grouping val="standard"/>
        <c:varyColors val="0"/>
        <c:ser>
          <c:idx val="2"/>
          <c:order val="0"/>
          <c:tx>
            <c:strRef>
              <c:f>Sheet1!$D$1</c:f>
              <c:strCache>
                <c:ptCount val="1"/>
              </c:strCache>
            </c:strRef>
          </c:tx>
          <c:spPr>
            <a:ln w="11888">
              <a:solidFill>
                <a:srgbClr val="000000"/>
              </a:solidFill>
              <a:prstDash val="solid"/>
            </a:ln>
          </c:spPr>
          <c:marker>
            <c:symbol val="circle"/>
            <c:size val="6"/>
            <c:spPr>
              <a:solidFill>
                <a:srgbClr val="0000FF"/>
              </a:solidFill>
              <a:ln>
                <a:solidFill>
                  <a:srgbClr val="000000"/>
                </a:solidFill>
                <a:prstDash val="solid"/>
              </a:ln>
            </c:spPr>
          </c:marker>
          <c:cat>
            <c:strRef>
              <c:f>Sheet1!$A$2:$A$21</c:f>
              <c:strCache>
                <c:ptCount val="20"/>
                <c:pt idx="0">
                  <c:v>0-4</c:v>
                </c:pt>
                <c:pt idx="1">
                  <c:v>5-9</c:v>
                </c:pt>
                <c:pt idx="2">
                  <c:v>10-14</c:v>
                </c:pt>
                <c:pt idx="3">
                  <c:v>15-19</c:v>
                </c:pt>
                <c:pt idx="4">
                  <c:v>20-24</c:v>
                </c:pt>
                <c:pt idx="5">
                  <c:v>25-29</c:v>
                </c:pt>
                <c:pt idx="6">
                  <c:v>30-34</c:v>
                </c:pt>
                <c:pt idx="7">
                  <c:v>35-39</c:v>
                </c:pt>
                <c:pt idx="8">
                  <c:v>40-44</c:v>
                </c:pt>
                <c:pt idx="9">
                  <c:v>45-49</c:v>
                </c:pt>
                <c:pt idx="10">
                  <c:v>50-54</c:v>
                </c:pt>
                <c:pt idx="11">
                  <c:v>55-59</c:v>
                </c:pt>
                <c:pt idx="12">
                  <c:v>60-64</c:v>
                </c:pt>
                <c:pt idx="13">
                  <c:v>65-69</c:v>
                </c:pt>
                <c:pt idx="14">
                  <c:v>70-74</c:v>
                </c:pt>
                <c:pt idx="15">
                  <c:v>75-79</c:v>
                </c:pt>
                <c:pt idx="16">
                  <c:v>80-84</c:v>
                </c:pt>
                <c:pt idx="17">
                  <c:v>85-89</c:v>
                </c:pt>
                <c:pt idx="18">
                  <c:v>90-95</c:v>
                </c:pt>
                <c:pt idx="19">
                  <c:v>95 o +</c:v>
                </c:pt>
              </c:strCache>
            </c:strRef>
          </c:cat>
          <c:val>
            <c:numRef>
              <c:f>Sheet1!$D$2:$D$21</c:f>
              <c:numCache>
                <c:formatCode>General</c:formatCode>
                <c:ptCount val="20"/>
                <c:pt idx="0">
                  <c:v>8.105751784583056</c:v>
                </c:pt>
                <c:pt idx="1">
                  <c:v>1.0500712542827777</c:v>
                </c:pt>
                <c:pt idx="2">
                  <c:v>4.8889231554790458</c:v>
                </c:pt>
                <c:pt idx="3">
                  <c:v>2.3909749473673636</c:v>
                </c:pt>
                <c:pt idx="4">
                  <c:v>2.202303064596026</c:v>
                </c:pt>
                <c:pt idx="5">
                  <c:v>5.196034063383852</c:v>
                </c:pt>
                <c:pt idx="6">
                  <c:v>5.9729879048283676</c:v>
                </c:pt>
                <c:pt idx="7">
                  <c:v>5.7372975063534764</c:v>
                </c:pt>
                <c:pt idx="8">
                  <c:v>6.5877874126671152</c:v>
                </c:pt>
                <c:pt idx="9">
                  <c:v>8.7495866911022002</c:v>
                </c:pt>
                <c:pt idx="10">
                  <c:v>11.672927419221832</c:v>
                </c:pt>
                <c:pt idx="11">
                  <c:v>15.375908122587584</c:v>
                </c:pt>
                <c:pt idx="12">
                  <c:v>19.353071736224109</c:v>
                </c:pt>
                <c:pt idx="13">
                  <c:v>23.358384644812425</c:v>
                </c:pt>
                <c:pt idx="14">
                  <c:v>25.466767713351487</c:v>
                </c:pt>
                <c:pt idx="15">
                  <c:v>33.58377130922247</c:v>
                </c:pt>
                <c:pt idx="16">
                  <c:v>34.225089506145572</c:v>
                </c:pt>
                <c:pt idx="17">
                  <c:v>44.763642464486963</c:v>
                </c:pt>
                <c:pt idx="18">
                  <c:v>40.87663273826707</c:v>
                </c:pt>
                <c:pt idx="19">
                  <c:v>67.535538966806854</c:v>
                </c:pt>
              </c:numCache>
            </c:numRef>
          </c:val>
          <c:smooth val="0"/>
        </c:ser>
        <c:dLbls>
          <c:showLegendKey val="0"/>
          <c:showVal val="0"/>
          <c:showCatName val="0"/>
          <c:showSerName val="0"/>
          <c:showPercent val="0"/>
          <c:showBubbleSize val="0"/>
        </c:dLbls>
        <c:hiLowLines>
          <c:spPr>
            <a:ln w="11888">
              <a:solidFill>
                <a:schemeClr val="tx1"/>
              </a:solidFill>
              <a:prstDash val="solid"/>
            </a:ln>
          </c:spPr>
        </c:hiLowLines>
        <c:marker val="1"/>
        <c:smooth val="0"/>
        <c:axId val="35109888"/>
        <c:axId val="35115776"/>
      </c:lineChart>
      <c:catAx>
        <c:axId val="35109888"/>
        <c:scaling>
          <c:orientation val="minMax"/>
        </c:scaling>
        <c:delete val="0"/>
        <c:axPos val="b"/>
        <c:numFmt formatCode="@" sourceLinked="0"/>
        <c:majorTickMark val="cross"/>
        <c:minorTickMark val="none"/>
        <c:tickLblPos val="nextTo"/>
        <c:spPr>
          <a:ln w="2972">
            <a:solidFill>
              <a:schemeClr val="tx1"/>
            </a:solidFill>
            <a:prstDash val="solid"/>
          </a:ln>
        </c:spPr>
        <c:txPr>
          <a:bodyPr rot="-5400000" vert="horz"/>
          <a:lstStyle/>
          <a:p>
            <a:pPr>
              <a:defRPr sz="1240" b="1" i="0" u="none" strike="noStrike" baseline="0">
                <a:solidFill>
                  <a:srgbClr val="000000"/>
                </a:solidFill>
                <a:latin typeface="Arial"/>
                <a:ea typeface="Arial"/>
                <a:cs typeface="Arial"/>
              </a:defRPr>
            </a:pPr>
            <a:endParaRPr lang="es-AR"/>
          </a:p>
        </c:txPr>
        <c:crossAx val="35115776"/>
        <c:crosses val="autoZero"/>
        <c:auto val="1"/>
        <c:lblAlgn val="ctr"/>
        <c:lblOffset val="100"/>
        <c:tickLblSkip val="1"/>
        <c:tickMarkSkip val="1"/>
        <c:noMultiLvlLbl val="0"/>
      </c:catAx>
      <c:valAx>
        <c:axId val="35115776"/>
        <c:scaling>
          <c:orientation val="minMax"/>
          <c:max val="70"/>
        </c:scaling>
        <c:delete val="0"/>
        <c:axPos val="l"/>
        <c:majorGridlines>
          <c:spPr>
            <a:ln w="2972">
              <a:solidFill>
                <a:srgbClr val="969696"/>
              </a:solidFill>
              <a:prstDash val="sysDash"/>
            </a:ln>
          </c:spPr>
        </c:majorGridlines>
        <c:title>
          <c:tx>
            <c:rich>
              <a:bodyPr/>
              <a:lstStyle/>
              <a:p>
                <a:pPr>
                  <a:defRPr sz="1240" b="1" i="0" u="none" strike="noStrike" baseline="0">
                    <a:solidFill>
                      <a:srgbClr val="000000"/>
                    </a:solidFill>
                    <a:latin typeface="Arial"/>
                    <a:ea typeface="Arial"/>
                    <a:cs typeface="Arial"/>
                  </a:defRPr>
                </a:pPr>
                <a:r>
                  <a:rPr lang="es-AR"/>
                  <a:t>Muertos por 100 P/AER</a:t>
                </a:r>
              </a:p>
            </c:rich>
          </c:tx>
          <c:layout>
            <c:manualLayout>
              <c:xMode val="edge"/>
              <c:yMode val="edge"/>
              <c:x val="1.0695187165775402E-2"/>
              <c:y val="0.29973821989528798"/>
            </c:manualLayout>
          </c:layout>
          <c:overlay val="0"/>
          <c:spPr>
            <a:noFill/>
            <a:ln w="23775">
              <a:noFill/>
            </a:ln>
          </c:spPr>
        </c:title>
        <c:numFmt formatCode="General" sourceLinked="1"/>
        <c:majorTickMark val="cross"/>
        <c:minorTickMark val="none"/>
        <c:tickLblPos val="nextTo"/>
        <c:spPr>
          <a:ln w="11888">
            <a:solidFill>
              <a:srgbClr val="000000"/>
            </a:solidFill>
            <a:prstDash val="solid"/>
          </a:ln>
        </c:spPr>
        <c:txPr>
          <a:bodyPr rot="0" vert="horz"/>
          <a:lstStyle/>
          <a:p>
            <a:pPr>
              <a:defRPr sz="1240" b="1" i="0" u="none" strike="noStrike" baseline="0">
                <a:solidFill>
                  <a:srgbClr val="000000"/>
                </a:solidFill>
                <a:latin typeface="Arial"/>
                <a:ea typeface="Arial"/>
                <a:cs typeface="Arial"/>
              </a:defRPr>
            </a:pPr>
            <a:endParaRPr lang="es-AR"/>
          </a:p>
        </c:txPr>
        <c:crossAx val="35109888"/>
        <c:crosses val="autoZero"/>
        <c:crossBetween val="between"/>
        <c:majorUnit val="10"/>
        <c:minorUnit val="1"/>
      </c:valAx>
      <c:spPr>
        <a:noFill/>
        <a:ln w="11888">
          <a:solidFill>
            <a:srgbClr val="000000"/>
          </a:solidFill>
          <a:prstDash val="solid"/>
        </a:ln>
      </c:spPr>
    </c:plotArea>
    <c:plotVisOnly val="1"/>
    <c:dispBlanksAs val="gap"/>
    <c:showDLblsOverMax val="0"/>
  </c:chart>
  <c:spPr>
    <a:noFill/>
    <a:ln>
      <a:noFill/>
    </a:ln>
  </c:spPr>
  <c:txPr>
    <a:bodyPr/>
    <a:lstStyle/>
    <a:p>
      <a:pPr>
        <a:defRPr sz="1240" b="1" i="0" u="none" strike="noStrike" baseline="0">
          <a:solidFill>
            <a:schemeClr val="tx1"/>
          </a:solidFill>
          <a:latin typeface="Arial"/>
          <a:ea typeface="Arial"/>
          <a:cs typeface="Arial"/>
        </a:defRPr>
      </a:pPr>
      <a:endParaRPr lang="es-AR"/>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emf"/></Relationships>
</file>

<file path=ppt/drawings/drawing1.xml><?xml version="1.0" encoding="utf-8"?>
<c:userShapes xmlns:c="http://schemas.openxmlformats.org/drawingml/2006/chart">
  <cdr:relSizeAnchor xmlns:cdr="http://schemas.openxmlformats.org/drawingml/2006/chartDrawing">
    <cdr:from>
      <cdr:x>0.78292</cdr:x>
      <cdr:y>0.71322</cdr:y>
    </cdr:from>
    <cdr:to>
      <cdr:x>0.88616</cdr:x>
      <cdr:y>0.76475</cdr:y>
    </cdr:to>
    <cdr:sp macro="" textlink="">
      <cdr:nvSpPr>
        <cdr:cNvPr id="2" name="1 CuadroTexto"/>
        <cdr:cNvSpPr txBox="1"/>
      </cdr:nvSpPr>
      <cdr:spPr>
        <a:xfrm xmlns:a="http://schemas.openxmlformats.org/drawingml/2006/main">
          <a:off x="6934065" y="3986597"/>
          <a:ext cx="914361" cy="288031"/>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none" rtlCol="0"/>
        <a:lstStyle xmlns:a="http://schemas.openxmlformats.org/drawingml/2006/main"/>
        <a:p xmlns:a="http://schemas.openxmlformats.org/drawingml/2006/main">
          <a:r>
            <a:rPr lang="es-ES_tradnl" sz="1200" b="1" dirty="0" smtClean="0"/>
            <a:t>MUJERES</a:t>
          </a:r>
          <a:endParaRPr lang="es-AR" sz="1200" b="1" dirty="0"/>
        </a:p>
      </cdr:txBody>
    </cdr:sp>
  </cdr:relSizeAnchor>
</c:userShapes>
</file>

<file path=ppt/drawings/drawing2.xml><?xml version="1.0" encoding="utf-8"?>
<c:userShapes xmlns:c="http://schemas.openxmlformats.org/drawingml/2006/chart">
  <cdr:relSizeAnchor xmlns:cdr="http://schemas.openxmlformats.org/drawingml/2006/chartDrawing">
    <cdr:from>
      <cdr:x>0.73383</cdr:x>
      <cdr:y>0.78086</cdr:y>
    </cdr:from>
    <cdr:to>
      <cdr:x>0.83707</cdr:x>
      <cdr:y>0.83239</cdr:y>
    </cdr:to>
    <cdr:sp macro="" textlink="">
      <cdr:nvSpPr>
        <cdr:cNvPr id="2" name="1 CuadroTexto"/>
        <cdr:cNvSpPr txBox="1"/>
      </cdr:nvSpPr>
      <cdr:spPr>
        <a:xfrm xmlns:a="http://schemas.openxmlformats.org/drawingml/2006/main">
          <a:off x="6499253" y="4364695"/>
          <a:ext cx="914362" cy="288031"/>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none" rtlCol="0"/>
        <a:lstStyle xmlns:a="http://schemas.openxmlformats.org/drawingml/2006/main"/>
        <a:p xmlns:a="http://schemas.openxmlformats.org/drawingml/2006/main">
          <a:r>
            <a:rPr lang="es-ES_tradnl" sz="1200" b="1" dirty="0" smtClean="0"/>
            <a:t>OTRAS ETIOLOGÍAS</a:t>
          </a:r>
          <a:endParaRPr lang="es-AR" sz="1200" b="1" dirty="0"/>
        </a:p>
      </cdr:txBody>
    </cdr:sp>
  </cdr:relSizeAnchor>
</c:userShapes>
</file>

<file path=ppt/drawings/drawing3.xml><?xml version="1.0" encoding="utf-8"?>
<c:userShapes xmlns:c="http://schemas.openxmlformats.org/drawingml/2006/chart">
  <cdr:relSizeAnchor xmlns:cdr="http://schemas.openxmlformats.org/drawingml/2006/chartDrawing">
    <cdr:from>
      <cdr:x>0.35341</cdr:x>
      <cdr:y>0.11913</cdr:y>
    </cdr:from>
    <cdr:to>
      <cdr:x>0.45665</cdr:x>
      <cdr:y>0.17066</cdr:y>
    </cdr:to>
    <cdr:sp macro="" textlink="">
      <cdr:nvSpPr>
        <cdr:cNvPr id="2" name="1 CuadroTexto"/>
        <cdr:cNvSpPr txBox="1"/>
      </cdr:nvSpPr>
      <cdr:spPr>
        <a:xfrm xmlns:a="http://schemas.openxmlformats.org/drawingml/2006/main">
          <a:off x="3023880" y="643311"/>
          <a:ext cx="883348" cy="278262"/>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none" rtlCol="0"/>
        <a:lstStyle xmlns:a="http://schemas.openxmlformats.org/drawingml/2006/main"/>
        <a:p xmlns:a="http://schemas.openxmlformats.org/drawingml/2006/main">
          <a:r>
            <a:rPr lang="es-ES_tradnl" sz="1200" b="1" dirty="0" smtClean="0"/>
            <a:t>ARGENTINA</a:t>
          </a:r>
          <a:endParaRPr lang="es-AR" sz="1200" b="1" dirty="0"/>
        </a:p>
      </cdr:txBody>
    </cdr:sp>
  </cdr:relSizeAnchor>
</c:userShapes>
</file>

<file path=ppt/drawings/drawing4.xml><?xml version="1.0" encoding="utf-8"?>
<c:userShapes xmlns:c="http://schemas.openxmlformats.org/drawingml/2006/chart">
  <cdr:relSizeAnchor xmlns:cdr="http://schemas.openxmlformats.org/drawingml/2006/chartDrawing">
    <cdr:from>
      <cdr:x>0.35341</cdr:x>
      <cdr:y>0.11913</cdr:y>
    </cdr:from>
    <cdr:to>
      <cdr:x>0.45665</cdr:x>
      <cdr:y>0.17066</cdr:y>
    </cdr:to>
    <cdr:sp macro="" textlink="">
      <cdr:nvSpPr>
        <cdr:cNvPr id="2" name="1 CuadroTexto"/>
        <cdr:cNvSpPr txBox="1"/>
      </cdr:nvSpPr>
      <cdr:spPr>
        <a:xfrm xmlns:a="http://schemas.openxmlformats.org/drawingml/2006/main">
          <a:off x="3023880" y="643311"/>
          <a:ext cx="883348" cy="278262"/>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none" rtlCol="0"/>
        <a:lstStyle xmlns:a="http://schemas.openxmlformats.org/drawingml/2006/main"/>
        <a:p xmlns:a="http://schemas.openxmlformats.org/drawingml/2006/main">
          <a:r>
            <a:rPr lang="es-ES_tradnl" sz="1200" b="1" dirty="0" smtClean="0"/>
            <a:t>ARGENTINA</a:t>
          </a:r>
          <a:endParaRPr lang="es-AR" sz="1200" b="1"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s-AR"/>
          </a:p>
        </p:txBody>
      </p:sp>
      <p:sp>
        <p:nvSpPr>
          <p:cNvPr id="3" name="2 Marcador de fecha"/>
          <p:cNvSpPr>
            <a:spLocks noGrp="1"/>
          </p:cNvSpPr>
          <p:nvPr>
            <p:ph type="dt" sz="quarter" idx="1"/>
          </p:nvPr>
        </p:nvSpPr>
        <p:spPr>
          <a:xfrm>
            <a:off x="3978275" y="0"/>
            <a:ext cx="3043238" cy="465138"/>
          </a:xfrm>
          <a:prstGeom prst="rect">
            <a:avLst/>
          </a:prstGeom>
        </p:spPr>
        <p:txBody>
          <a:bodyPr vert="horz" lIns="91440" tIns="45720" rIns="91440" bIns="45720" rtlCol="0"/>
          <a:lstStyle>
            <a:lvl1pPr algn="r">
              <a:defRPr sz="1200"/>
            </a:lvl1pPr>
          </a:lstStyle>
          <a:p>
            <a:fld id="{3D5D29E6-137B-4113-ACE2-4ECC43493A3E}" type="datetimeFigureOut">
              <a:rPr lang="es-AR" smtClean="0"/>
              <a:t>18/08/2018</a:t>
            </a:fld>
            <a:endParaRPr lang="es-AR"/>
          </a:p>
        </p:txBody>
      </p:sp>
      <p:sp>
        <p:nvSpPr>
          <p:cNvPr id="4" name="3 Marcador de pie de página"/>
          <p:cNvSpPr>
            <a:spLocks noGrp="1"/>
          </p:cNvSpPr>
          <p:nvPr>
            <p:ph type="ftr" sz="quarter" idx="2"/>
          </p:nvPr>
        </p:nvSpPr>
        <p:spPr>
          <a:xfrm>
            <a:off x="0" y="8842375"/>
            <a:ext cx="3043238" cy="465138"/>
          </a:xfrm>
          <a:prstGeom prst="rect">
            <a:avLst/>
          </a:prstGeom>
        </p:spPr>
        <p:txBody>
          <a:bodyPr vert="horz" lIns="91440" tIns="45720" rIns="91440" bIns="45720" rtlCol="0" anchor="b"/>
          <a:lstStyle>
            <a:lvl1pPr algn="l">
              <a:defRPr sz="1200"/>
            </a:lvl1pPr>
          </a:lstStyle>
          <a:p>
            <a:endParaRPr lang="es-AR"/>
          </a:p>
        </p:txBody>
      </p:sp>
      <p:sp>
        <p:nvSpPr>
          <p:cNvPr id="5" name="4 Marcador de número de diapositiva"/>
          <p:cNvSpPr>
            <a:spLocks noGrp="1"/>
          </p:cNvSpPr>
          <p:nvPr>
            <p:ph type="sldNum" sz="quarter" idx="3"/>
          </p:nvPr>
        </p:nvSpPr>
        <p:spPr>
          <a:xfrm>
            <a:off x="3978275" y="8842375"/>
            <a:ext cx="3043238" cy="465138"/>
          </a:xfrm>
          <a:prstGeom prst="rect">
            <a:avLst/>
          </a:prstGeom>
        </p:spPr>
        <p:txBody>
          <a:bodyPr vert="horz" lIns="91440" tIns="45720" rIns="91440" bIns="45720" rtlCol="0" anchor="b"/>
          <a:lstStyle>
            <a:lvl1pPr algn="r">
              <a:defRPr sz="1200"/>
            </a:lvl1pPr>
          </a:lstStyle>
          <a:p>
            <a:fld id="{2F2711AE-A426-4152-B4B9-0EAECF834823}" type="slidenum">
              <a:rPr lang="es-AR" smtClean="0"/>
              <a:t>‹Nº›</a:t>
            </a:fld>
            <a:endParaRPr lang="es-AR"/>
          </a:p>
        </p:txBody>
      </p:sp>
    </p:spTree>
    <p:extLst>
      <p:ext uri="{BB962C8B-B14F-4D97-AF65-F5344CB8AC3E}">
        <p14:creationId xmlns:p14="http://schemas.microsoft.com/office/powerpoint/2010/main" val="13778602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3042" name="Rectangle 2"/>
          <p:cNvSpPr>
            <a:spLocks noGrp="1" noChangeArrowheads="1"/>
          </p:cNvSpPr>
          <p:nvPr>
            <p:ph type="hdr" sz="quarter"/>
          </p:nvPr>
        </p:nvSpPr>
        <p:spPr bwMode="auto">
          <a:xfrm>
            <a:off x="0" y="0"/>
            <a:ext cx="304323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lvl1pPr>
          </a:lstStyle>
          <a:p>
            <a:endParaRPr lang="es-AR"/>
          </a:p>
        </p:txBody>
      </p:sp>
      <p:sp>
        <p:nvSpPr>
          <p:cNvPr id="343043" name="Rectangle 3"/>
          <p:cNvSpPr>
            <a:spLocks noGrp="1" noChangeArrowheads="1"/>
          </p:cNvSpPr>
          <p:nvPr>
            <p:ph type="dt" idx="1"/>
          </p:nvPr>
        </p:nvSpPr>
        <p:spPr bwMode="auto">
          <a:xfrm>
            <a:off x="3978275" y="0"/>
            <a:ext cx="304323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lvl1pPr>
          </a:lstStyle>
          <a:p>
            <a:endParaRPr lang="es-AR"/>
          </a:p>
        </p:txBody>
      </p:sp>
      <p:sp>
        <p:nvSpPr>
          <p:cNvPr id="343044" name="Rectangle 4"/>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43045" name="Rectangle 5"/>
          <p:cNvSpPr>
            <a:spLocks noGrp="1" noChangeArrowheads="1"/>
          </p:cNvSpPr>
          <p:nvPr>
            <p:ph type="body" sz="quarter" idx="3"/>
          </p:nvPr>
        </p:nvSpPr>
        <p:spPr bwMode="auto">
          <a:xfrm>
            <a:off x="701675" y="4421188"/>
            <a:ext cx="5619750" cy="4189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AR" smtClean="0"/>
              <a:t>Haga clic para modificar el estilo de texto del patrón</a:t>
            </a:r>
          </a:p>
          <a:p>
            <a:pPr lvl="1"/>
            <a:r>
              <a:rPr lang="es-AR" smtClean="0"/>
              <a:t>Segundo nivel</a:t>
            </a:r>
          </a:p>
          <a:p>
            <a:pPr lvl="2"/>
            <a:r>
              <a:rPr lang="es-AR" smtClean="0"/>
              <a:t>Tercer nivel</a:t>
            </a:r>
          </a:p>
          <a:p>
            <a:pPr lvl="3"/>
            <a:r>
              <a:rPr lang="es-AR" smtClean="0"/>
              <a:t>Cuarto nivel</a:t>
            </a:r>
          </a:p>
          <a:p>
            <a:pPr lvl="4"/>
            <a:r>
              <a:rPr lang="es-AR" smtClean="0"/>
              <a:t>Quinto nivel</a:t>
            </a:r>
          </a:p>
        </p:txBody>
      </p:sp>
      <p:sp>
        <p:nvSpPr>
          <p:cNvPr id="343046" name="Rectangle 6"/>
          <p:cNvSpPr>
            <a:spLocks noGrp="1" noChangeArrowheads="1"/>
          </p:cNvSpPr>
          <p:nvPr>
            <p:ph type="ftr" sz="quarter" idx="4"/>
          </p:nvPr>
        </p:nvSpPr>
        <p:spPr bwMode="auto">
          <a:xfrm>
            <a:off x="0" y="8842375"/>
            <a:ext cx="304323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lvl1pPr>
          </a:lstStyle>
          <a:p>
            <a:endParaRPr lang="es-AR"/>
          </a:p>
        </p:txBody>
      </p:sp>
      <p:sp>
        <p:nvSpPr>
          <p:cNvPr id="343047" name="Rectangle 7"/>
          <p:cNvSpPr>
            <a:spLocks noGrp="1" noChangeArrowheads="1"/>
          </p:cNvSpPr>
          <p:nvPr>
            <p:ph type="sldNum" sz="quarter" idx="5"/>
          </p:nvPr>
        </p:nvSpPr>
        <p:spPr bwMode="auto">
          <a:xfrm>
            <a:off x="3978275" y="8842375"/>
            <a:ext cx="304323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lvl1pPr>
          </a:lstStyle>
          <a:p>
            <a:fld id="{C2A4296C-51C9-45FA-B4A0-474376B864DB}" type="slidenum">
              <a:rPr lang="es-AR"/>
              <a:pPr/>
              <a:t>‹Nº›</a:t>
            </a:fld>
            <a:endParaRPr lang="es-AR"/>
          </a:p>
        </p:txBody>
      </p:sp>
    </p:spTree>
    <p:extLst>
      <p:ext uri="{BB962C8B-B14F-4D97-AF65-F5344CB8AC3E}">
        <p14:creationId xmlns:p14="http://schemas.microsoft.com/office/powerpoint/2010/main" val="65328302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AR"/>
          </a:p>
        </p:txBody>
      </p:sp>
      <p:sp>
        <p:nvSpPr>
          <p:cNvPr id="4" name="3 Marcador de fecha"/>
          <p:cNvSpPr>
            <a:spLocks noGrp="1"/>
          </p:cNvSpPr>
          <p:nvPr>
            <p:ph type="dt" sz="half" idx="10"/>
          </p:nvPr>
        </p:nvSpPr>
        <p:spPr/>
        <p:txBody>
          <a:bodyPr/>
          <a:lstStyle>
            <a:lvl1pPr>
              <a:defRPr/>
            </a:lvl1pPr>
          </a:lstStyle>
          <a:p>
            <a:endParaRPr lang="es-AR"/>
          </a:p>
        </p:txBody>
      </p:sp>
      <p:sp>
        <p:nvSpPr>
          <p:cNvPr id="5" name="4 Marcador de pie de página"/>
          <p:cNvSpPr>
            <a:spLocks noGrp="1"/>
          </p:cNvSpPr>
          <p:nvPr>
            <p:ph type="ftr" sz="quarter" idx="11"/>
          </p:nvPr>
        </p:nvSpPr>
        <p:spPr/>
        <p:txBody>
          <a:bodyPr/>
          <a:lstStyle>
            <a:lvl1pPr>
              <a:defRPr/>
            </a:lvl1pPr>
          </a:lstStyle>
          <a:p>
            <a:endParaRPr lang="es-AR"/>
          </a:p>
        </p:txBody>
      </p:sp>
      <p:sp>
        <p:nvSpPr>
          <p:cNvPr id="6" name="5 Marcador de número de diapositiva"/>
          <p:cNvSpPr>
            <a:spLocks noGrp="1"/>
          </p:cNvSpPr>
          <p:nvPr>
            <p:ph type="sldNum" sz="quarter" idx="12"/>
          </p:nvPr>
        </p:nvSpPr>
        <p:spPr/>
        <p:txBody>
          <a:bodyPr/>
          <a:lstStyle>
            <a:lvl1pPr>
              <a:defRPr/>
            </a:lvl1pPr>
          </a:lstStyle>
          <a:p>
            <a:fld id="{42C3651E-3872-43CF-882C-BBE8B9541A65}" type="slidenum">
              <a:rPr lang="es-AR"/>
              <a:pPr/>
              <a:t>‹Nº›</a:t>
            </a:fld>
            <a:endParaRPr lang="es-AR"/>
          </a:p>
        </p:txBody>
      </p:sp>
    </p:spTree>
    <p:extLst>
      <p:ext uri="{BB962C8B-B14F-4D97-AF65-F5344CB8AC3E}">
        <p14:creationId xmlns:p14="http://schemas.microsoft.com/office/powerpoint/2010/main" val="204567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lvl1pPr>
              <a:defRPr/>
            </a:lvl1pPr>
          </a:lstStyle>
          <a:p>
            <a:endParaRPr lang="es-AR"/>
          </a:p>
        </p:txBody>
      </p:sp>
      <p:sp>
        <p:nvSpPr>
          <p:cNvPr id="5" name="4 Marcador de pie de página"/>
          <p:cNvSpPr>
            <a:spLocks noGrp="1"/>
          </p:cNvSpPr>
          <p:nvPr>
            <p:ph type="ftr" sz="quarter" idx="11"/>
          </p:nvPr>
        </p:nvSpPr>
        <p:spPr/>
        <p:txBody>
          <a:bodyPr/>
          <a:lstStyle>
            <a:lvl1pPr>
              <a:defRPr/>
            </a:lvl1pPr>
          </a:lstStyle>
          <a:p>
            <a:endParaRPr lang="es-AR"/>
          </a:p>
        </p:txBody>
      </p:sp>
      <p:sp>
        <p:nvSpPr>
          <p:cNvPr id="6" name="5 Marcador de número de diapositiva"/>
          <p:cNvSpPr>
            <a:spLocks noGrp="1"/>
          </p:cNvSpPr>
          <p:nvPr>
            <p:ph type="sldNum" sz="quarter" idx="12"/>
          </p:nvPr>
        </p:nvSpPr>
        <p:spPr/>
        <p:txBody>
          <a:bodyPr/>
          <a:lstStyle>
            <a:lvl1pPr>
              <a:defRPr/>
            </a:lvl1pPr>
          </a:lstStyle>
          <a:p>
            <a:fld id="{A9166DBE-50B6-4DFB-9F09-919CFDA41340}" type="slidenum">
              <a:rPr lang="es-AR"/>
              <a:pPr/>
              <a:t>‹Nº›</a:t>
            </a:fld>
            <a:endParaRPr lang="es-AR"/>
          </a:p>
        </p:txBody>
      </p:sp>
    </p:spTree>
    <p:extLst>
      <p:ext uri="{BB962C8B-B14F-4D97-AF65-F5344CB8AC3E}">
        <p14:creationId xmlns:p14="http://schemas.microsoft.com/office/powerpoint/2010/main" val="2362448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lvl1pPr>
              <a:defRPr/>
            </a:lvl1pPr>
          </a:lstStyle>
          <a:p>
            <a:endParaRPr lang="es-AR"/>
          </a:p>
        </p:txBody>
      </p:sp>
      <p:sp>
        <p:nvSpPr>
          <p:cNvPr id="5" name="4 Marcador de pie de página"/>
          <p:cNvSpPr>
            <a:spLocks noGrp="1"/>
          </p:cNvSpPr>
          <p:nvPr>
            <p:ph type="ftr" sz="quarter" idx="11"/>
          </p:nvPr>
        </p:nvSpPr>
        <p:spPr/>
        <p:txBody>
          <a:bodyPr/>
          <a:lstStyle>
            <a:lvl1pPr>
              <a:defRPr/>
            </a:lvl1pPr>
          </a:lstStyle>
          <a:p>
            <a:endParaRPr lang="es-AR"/>
          </a:p>
        </p:txBody>
      </p:sp>
      <p:sp>
        <p:nvSpPr>
          <p:cNvPr id="6" name="5 Marcador de número de diapositiva"/>
          <p:cNvSpPr>
            <a:spLocks noGrp="1"/>
          </p:cNvSpPr>
          <p:nvPr>
            <p:ph type="sldNum" sz="quarter" idx="12"/>
          </p:nvPr>
        </p:nvSpPr>
        <p:spPr/>
        <p:txBody>
          <a:bodyPr/>
          <a:lstStyle>
            <a:lvl1pPr>
              <a:defRPr/>
            </a:lvl1pPr>
          </a:lstStyle>
          <a:p>
            <a:fld id="{C24C9735-D608-487E-90B8-0B8CD4999338}" type="slidenum">
              <a:rPr lang="es-AR"/>
              <a:pPr/>
              <a:t>‹Nº›</a:t>
            </a:fld>
            <a:endParaRPr lang="es-AR"/>
          </a:p>
        </p:txBody>
      </p:sp>
    </p:spTree>
    <p:extLst>
      <p:ext uri="{BB962C8B-B14F-4D97-AF65-F5344CB8AC3E}">
        <p14:creationId xmlns:p14="http://schemas.microsoft.com/office/powerpoint/2010/main" val="2927148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ítulo y diagrama u organigrama">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p>
            <a:r>
              <a:rPr lang="es-ES" smtClean="0"/>
              <a:t>Haga clic para modificar el estilo de título del patrón</a:t>
            </a:r>
            <a:endParaRPr lang="es-AR"/>
          </a:p>
        </p:txBody>
      </p:sp>
      <p:sp>
        <p:nvSpPr>
          <p:cNvPr id="3" name="2 Marcador de SmartArt"/>
          <p:cNvSpPr>
            <a:spLocks noGrp="1"/>
          </p:cNvSpPr>
          <p:nvPr>
            <p:ph type="dgm" idx="1"/>
          </p:nvPr>
        </p:nvSpPr>
        <p:spPr>
          <a:xfrm>
            <a:off x="457200" y="1600200"/>
            <a:ext cx="8229600" cy="4525963"/>
          </a:xfrm>
        </p:spPr>
        <p:txBody>
          <a:bodyPr/>
          <a:lstStyle/>
          <a:p>
            <a:endParaRPr lang="es-AR"/>
          </a:p>
        </p:txBody>
      </p:sp>
      <p:sp>
        <p:nvSpPr>
          <p:cNvPr id="4" name="3 Marcador de fecha"/>
          <p:cNvSpPr>
            <a:spLocks noGrp="1"/>
          </p:cNvSpPr>
          <p:nvPr>
            <p:ph type="dt" sz="half" idx="10"/>
          </p:nvPr>
        </p:nvSpPr>
        <p:spPr>
          <a:xfrm>
            <a:off x="457200" y="6245225"/>
            <a:ext cx="2133600" cy="476250"/>
          </a:xfrm>
        </p:spPr>
        <p:txBody>
          <a:bodyPr/>
          <a:lstStyle>
            <a:lvl1pPr>
              <a:defRPr/>
            </a:lvl1pPr>
          </a:lstStyle>
          <a:p>
            <a:endParaRPr lang="es-AR"/>
          </a:p>
        </p:txBody>
      </p:sp>
      <p:sp>
        <p:nvSpPr>
          <p:cNvPr id="5" name="4 Marcador de pie de página"/>
          <p:cNvSpPr>
            <a:spLocks noGrp="1"/>
          </p:cNvSpPr>
          <p:nvPr>
            <p:ph type="ftr" sz="quarter" idx="11"/>
          </p:nvPr>
        </p:nvSpPr>
        <p:spPr>
          <a:xfrm>
            <a:off x="3124200" y="6245225"/>
            <a:ext cx="2895600" cy="476250"/>
          </a:xfrm>
        </p:spPr>
        <p:txBody>
          <a:bodyPr/>
          <a:lstStyle>
            <a:lvl1pPr>
              <a:defRPr/>
            </a:lvl1pPr>
          </a:lstStyle>
          <a:p>
            <a:endParaRPr lang="es-AR"/>
          </a:p>
        </p:txBody>
      </p:sp>
      <p:sp>
        <p:nvSpPr>
          <p:cNvPr id="6" name="5 Marcador de número de diapositiva"/>
          <p:cNvSpPr>
            <a:spLocks noGrp="1"/>
          </p:cNvSpPr>
          <p:nvPr>
            <p:ph type="sldNum" sz="quarter" idx="12"/>
          </p:nvPr>
        </p:nvSpPr>
        <p:spPr>
          <a:xfrm>
            <a:off x="6553200" y="6245225"/>
            <a:ext cx="2133600" cy="476250"/>
          </a:xfrm>
        </p:spPr>
        <p:txBody>
          <a:bodyPr/>
          <a:lstStyle>
            <a:lvl1pPr>
              <a:defRPr/>
            </a:lvl1pPr>
          </a:lstStyle>
          <a:p>
            <a:fld id="{2829FCFE-02E1-4845-8B02-F68ED14BE993}" type="slidenum">
              <a:rPr lang="es-AR"/>
              <a:pPr/>
              <a:t>‹Nº›</a:t>
            </a:fld>
            <a:endParaRPr lang="es-AR"/>
          </a:p>
        </p:txBody>
      </p:sp>
    </p:spTree>
    <p:extLst>
      <p:ext uri="{BB962C8B-B14F-4D97-AF65-F5344CB8AC3E}">
        <p14:creationId xmlns:p14="http://schemas.microsoft.com/office/powerpoint/2010/main" val="2417787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lvl1pPr>
              <a:defRPr/>
            </a:lvl1pPr>
          </a:lstStyle>
          <a:p>
            <a:endParaRPr lang="es-AR"/>
          </a:p>
        </p:txBody>
      </p:sp>
      <p:sp>
        <p:nvSpPr>
          <p:cNvPr id="5" name="4 Marcador de pie de página"/>
          <p:cNvSpPr>
            <a:spLocks noGrp="1"/>
          </p:cNvSpPr>
          <p:nvPr>
            <p:ph type="ftr" sz="quarter" idx="11"/>
          </p:nvPr>
        </p:nvSpPr>
        <p:spPr/>
        <p:txBody>
          <a:bodyPr/>
          <a:lstStyle>
            <a:lvl1pPr>
              <a:defRPr/>
            </a:lvl1pPr>
          </a:lstStyle>
          <a:p>
            <a:endParaRPr lang="es-AR"/>
          </a:p>
        </p:txBody>
      </p:sp>
      <p:sp>
        <p:nvSpPr>
          <p:cNvPr id="6" name="5 Marcador de número de diapositiva"/>
          <p:cNvSpPr>
            <a:spLocks noGrp="1"/>
          </p:cNvSpPr>
          <p:nvPr>
            <p:ph type="sldNum" sz="quarter" idx="12"/>
          </p:nvPr>
        </p:nvSpPr>
        <p:spPr/>
        <p:txBody>
          <a:bodyPr/>
          <a:lstStyle>
            <a:lvl1pPr>
              <a:defRPr/>
            </a:lvl1pPr>
          </a:lstStyle>
          <a:p>
            <a:fld id="{F35BBB9A-80D7-44EC-9A29-0FFADB4802CC}" type="slidenum">
              <a:rPr lang="es-AR"/>
              <a:pPr/>
              <a:t>‹Nº›</a:t>
            </a:fld>
            <a:endParaRPr lang="es-AR"/>
          </a:p>
        </p:txBody>
      </p:sp>
    </p:spTree>
    <p:extLst>
      <p:ext uri="{BB962C8B-B14F-4D97-AF65-F5344CB8AC3E}">
        <p14:creationId xmlns:p14="http://schemas.microsoft.com/office/powerpoint/2010/main" val="167890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endParaRPr lang="es-AR"/>
          </a:p>
        </p:txBody>
      </p:sp>
      <p:sp>
        <p:nvSpPr>
          <p:cNvPr id="5" name="4 Marcador de pie de página"/>
          <p:cNvSpPr>
            <a:spLocks noGrp="1"/>
          </p:cNvSpPr>
          <p:nvPr>
            <p:ph type="ftr" sz="quarter" idx="11"/>
          </p:nvPr>
        </p:nvSpPr>
        <p:spPr/>
        <p:txBody>
          <a:bodyPr/>
          <a:lstStyle>
            <a:lvl1pPr>
              <a:defRPr/>
            </a:lvl1pPr>
          </a:lstStyle>
          <a:p>
            <a:endParaRPr lang="es-AR"/>
          </a:p>
        </p:txBody>
      </p:sp>
      <p:sp>
        <p:nvSpPr>
          <p:cNvPr id="6" name="5 Marcador de número de diapositiva"/>
          <p:cNvSpPr>
            <a:spLocks noGrp="1"/>
          </p:cNvSpPr>
          <p:nvPr>
            <p:ph type="sldNum" sz="quarter" idx="12"/>
          </p:nvPr>
        </p:nvSpPr>
        <p:spPr/>
        <p:txBody>
          <a:bodyPr/>
          <a:lstStyle>
            <a:lvl1pPr>
              <a:defRPr/>
            </a:lvl1pPr>
          </a:lstStyle>
          <a:p>
            <a:fld id="{49C09777-8F47-4FBA-9C37-13CAD24EC2D6}" type="slidenum">
              <a:rPr lang="es-AR"/>
              <a:pPr/>
              <a:t>‹Nº›</a:t>
            </a:fld>
            <a:endParaRPr lang="es-AR"/>
          </a:p>
        </p:txBody>
      </p:sp>
    </p:spTree>
    <p:extLst>
      <p:ext uri="{BB962C8B-B14F-4D97-AF65-F5344CB8AC3E}">
        <p14:creationId xmlns:p14="http://schemas.microsoft.com/office/powerpoint/2010/main" val="739051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fecha"/>
          <p:cNvSpPr>
            <a:spLocks noGrp="1"/>
          </p:cNvSpPr>
          <p:nvPr>
            <p:ph type="dt" sz="half" idx="10"/>
          </p:nvPr>
        </p:nvSpPr>
        <p:spPr/>
        <p:txBody>
          <a:bodyPr/>
          <a:lstStyle>
            <a:lvl1pPr>
              <a:defRPr/>
            </a:lvl1pPr>
          </a:lstStyle>
          <a:p>
            <a:endParaRPr lang="es-AR"/>
          </a:p>
        </p:txBody>
      </p:sp>
      <p:sp>
        <p:nvSpPr>
          <p:cNvPr id="6" name="5 Marcador de pie de página"/>
          <p:cNvSpPr>
            <a:spLocks noGrp="1"/>
          </p:cNvSpPr>
          <p:nvPr>
            <p:ph type="ftr" sz="quarter" idx="11"/>
          </p:nvPr>
        </p:nvSpPr>
        <p:spPr/>
        <p:txBody>
          <a:bodyPr/>
          <a:lstStyle>
            <a:lvl1pPr>
              <a:defRPr/>
            </a:lvl1pPr>
          </a:lstStyle>
          <a:p>
            <a:endParaRPr lang="es-AR"/>
          </a:p>
        </p:txBody>
      </p:sp>
      <p:sp>
        <p:nvSpPr>
          <p:cNvPr id="7" name="6 Marcador de número de diapositiva"/>
          <p:cNvSpPr>
            <a:spLocks noGrp="1"/>
          </p:cNvSpPr>
          <p:nvPr>
            <p:ph type="sldNum" sz="quarter" idx="12"/>
          </p:nvPr>
        </p:nvSpPr>
        <p:spPr/>
        <p:txBody>
          <a:bodyPr/>
          <a:lstStyle>
            <a:lvl1pPr>
              <a:defRPr/>
            </a:lvl1pPr>
          </a:lstStyle>
          <a:p>
            <a:fld id="{F63963FD-49FA-4457-8DF8-78547AE380B4}" type="slidenum">
              <a:rPr lang="es-AR"/>
              <a:pPr/>
              <a:t>‹Nº›</a:t>
            </a:fld>
            <a:endParaRPr lang="es-AR"/>
          </a:p>
        </p:txBody>
      </p:sp>
    </p:spTree>
    <p:extLst>
      <p:ext uri="{BB962C8B-B14F-4D97-AF65-F5344CB8AC3E}">
        <p14:creationId xmlns:p14="http://schemas.microsoft.com/office/powerpoint/2010/main" val="3660857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7" name="6 Marcador de fecha"/>
          <p:cNvSpPr>
            <a:spLocks noGrp="1"/>
          </p:cNvSpPr>
          <p:nvPr>
            <p:ph type="dt" sz="half" idx="10"/>
          </p:nvPr>
        </p:nvSpPr>
        <p:spPr/>
        <p:txBody>
          <a:bodyPr/>
          <a:lstStyle>
            <a:lvl1pPr>
              <a:defRPr/>
            </a:lvl1pPr>
          </a:lstStyle>
          <a:p>
            <a:endParaRPr lang="es-AR"/>
          </a:p>
        </p:txBody>
      </p:sp>
      <p:sp>
        <p:nvSpPr>
          <p:cNvPr id="8" name="7 Marcador de pie de página"/>
          <p:cNvSpPr>
            <a:spLocks noGrp="1"/>
          </p:cNvSpPr>
          <p:nvPr>
            <p:ph type="ftr" sz="quarter" idx="11"/>
          </p:nvPr>
        </p:nvSpPr>
        <p:spPr/>
        <p:txBody>
          <a:bodyPr/>
          <a:lstStyle>
            <a:lvl1pPr>
              <a:defRPr/>
            </a:lvl1pPr>
          </a:lstStyle>
          <a:p>
            <a:endParaRPr lang="es-AR"/>
          </a:p>
        </p:txBody>
      </p:sp>
      <p:sp>
        <p:nvSpPr>
          <p:cNvPr id="9" name="8 Marcador de número de diapositiva"/>
          <p:cNvSpPr>
            <a:spLocks noGrp="1"/>
          </p:cNvSpPr>
          <p:nvPr>
            <p:ph type="sldNum" sz="quarter" idx="12"/>
          </p:nvPr>
        </p:nvSpPr>
        <p:spPr/>
        <p:txBody>
          <a:bodyPr/>
          <a:lstStyle>
            <a:lvl1pPr>
              <a:defRPr/>
            </a:lvl1pPr>
          </a:lstStyle>
          <a:p>
            <a:fld id="{179400EF-5746-4BA5-A241-FB519C1FBE13}" type="slidenum">
              <a:rPr lang="es-AR"/>
              <a:pPr/>
              <a:t>‹Nº›</a:t>
            </a:fld>
            <a:endParaRPr lang="es-AR"/>
          </a:p>
        </p:txBody>
      </p:sp>
    </p:spTree>
    <p:extLst>
      <p:ext uri="{BB962C8B-B14F-4D97-AF65-F5344CB8AC3E}">
        <p14:creationId xmlns:p14="http://schemas.microsoft.com/office/powerpoint/2010/main" val="1549902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fecha"/>
          <p:cNvSpPr>
            <a:spLocks noGrp="1"/>
          </p:cNvSpPr>
          <p:nvPr>
            <p:ph type="dt" sz="half" idx="10"/>
          </p:nvPr>
        </p:nvSpPr>
        <p:spPr/>
        <p:txBody>
          <a:bodyPr/>
          <a:lstStyle>
            <a:lvl1pPr>
              <a:defRPr/>
            </a:lvl1pPr>
          </a:lstStyle>
          <a:p>
            <a:endParaRPr lang="es-AR"/>
          </a:p>
        </p:txBody>
      </p:sp>
      <p:sp>
        <p:nvSpPr>
          <p:cNvPr id="4" name="3 Marcador de pie de página"/>
          <p:cNvSpPr>
            <a:spLocks noGrp="1"/>
          </p:cNvSpPr>
          <p:nvPr>
            <p:ph type="ftr" sz="quarter" idx="11"/>
          </p:nvPr>
        </p:nvSpPr>
        <p:spPr/>
        <p:txBody>
          <a:bodyPr/>
          <a:lstStyle>
            <a:lvl1pPr>
              <a:defRPr/>
            </a:lvl1pPr>
          </a:lstStyle>
          <a:p>
            <a:endParaRPr lang="es-AR"/>
          </a:p>
        </p:txBody>
      </p:sp>
      <p:sp>
        <p:nvSpPr>
          <p:cNvPr id="5" name="4 Marcador de número de diapositiva"/>
          <p:cNvSpPr>
            <a:spLocks noGrp="1"/>
          </p:cNvSpPr>
          <p:nvPr>
            <p:ph type="sldNum" sz="quarter" idx="12"/>
          </p:nvPr>
        </p:nvSpPr>
        <p:spPr/>
        <p:txBody>
          <a:bodyPr/>
          <a:lstStyle>
            <a:lvl1pPr>
              <a:defRPr/>
            </a:lvl1pPr>
          </a:lstStyle>
          <a:p>
            <a:fld id="{CC1AB47F-7C5E-40D9-8C02-B5B2562132A9}" type="slidenum">
              <a:rPr lang="es-AR"/>
              <a:pPr/>
              <a:t>‹Nº›</a:t>
            </a:fld>
            <a:endParaRPr lang="es-AR"/>
          </a:p>
        </p:txBody>
      </p:sp>
    </p:spTree>
    <p:extLst>
      <p:ext uri="{BB962C8B-B14F-4D97-AF65-F5344CB8AC3E}">
        <p14:creationId xmlns:p14="http://schemas.microsoft.com/office/powerpoint/2010/main" val="3720210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endParaRPr lang="es-AR"/>
          </a:p>
        </p:txBody>
      </p:sp>
      <p:sp>
        <p:nvSpPr>
          <p:cNvPr id="3" name="2 Marcador de pie de página"/>
          <p:cNvSpPr>
            <a:spLocks noGrp="1"/>
          </p:cNvSpPr>
          <p:nvPr>
            <p:ph type="ftr" sz="quarter" idx="11"/>
          </p:nvPr>
        </p:nvSpPr>
        <p:spPr/>
        <p:txBody>
          <a:bodyPr/>
          <a:lstStyle>
            <a:lvl1pPr>
              <a:defRPr/>
            </a:lvl1pPr>
          </a:lstStyle>
          <a:p>
            <a:endParaRPr lang="es-AR"/>
          </a:p>
        </p:txBody>
      </p:sp>
      <p:sp>
        <p:nvSpPr>
          <p:cNvPr id="4" name="3 Marcador de número de diapositiva"/>
          <p:cNvSpPr>
            <a:spLocks noGrp="1"/>
          </p:cNvSpPr>
          <p:nvPr>
            <p:ph type="sldNum" sz="quarter" idx="12"/>
          </p:nvPr>
        </p:nvSpPr>
        <p:spPr/>
        <p:txBody>
          <a:bodyPr/>
          <a:lstStyle>
            <a:lvl1pPr>
              <a:defRPr/>
            </a:lvl1pPr>
          </a:lstStyle>
          <a:p>
            <a:fld id="{E3034FF6-A440-4D98-A7A6-28E1CC830DA7}" type="slidenum">
              <a:rPr lang="es-AR"/>
              <a:pPr/>
              <a:t>‹Nº›</a:t>
            </a:fld>
            <a:endParaRPr lang="es-AR"/>
          </a:p>
        </p:txBody>
      </p:sp>
    </p:spTree>
    <p:extLst>
      <p:ext uri="{BB962C8B-B14F-4D97-AF65-F5344CB8AC3E}">
        <p14:creationId xmlns:p14="http://schemas.microsoft.com/office/powerpoint/2010/main" val="805531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AR"/>
          </a:p>
        </p:txBody>
      </p:sp>
      <p:sp>
        <p:nvSpPr>
          <p:cNvPr id="6" name="5 Marcador de pie de página"/>
          <p:cNvSpPr>
            <a:spLocks noGrp="1"/>
          </p:cNvSpPr>
          <p:nvPr>
            <p:ph type="ftr" sz="quarter" idx="11"/>
          </p:nvPr>
        </p:nvSpPr>
        <p:spPr/>
        <p:txBody>
          <a:bodyPr/>
          <a:lstStyle>
            <a:lvl1pPr>
              <a:defRPr/>
            </a:lvl1pPr>
          </a:lstStyle>
          <a:p>
            <a:endParaRPr lang="es-AR"/>
          </a:p>
        </p:txBody>
      </p:sp>
      <p:sp>
        <p:nvSpPr>
          <p:cNvPr id="7" name="6 Marcador de número de diapositiva"/>
          <p:cNvSpPr>
            <a:spLocks noGrp="1"/>
          </p:cNvSpPr>
          <p:nvPr>
            <p:ph type="sldNum" sz="quarter" idx="12"/>
          </p:nvPr>
        </p:nvSpPr>
        <p:spPr/>
        <p:txBody>
          <a:bodyPr/>
          <a:lstStyle>
            <a:lvl1pPr>
              <a:defRPr/>
            </a:lvl1pPr>
          </a:lstStyle>
          <a:p>
            <a:fld id="{760DA1B5-72A1-424C-8C7A-AAECC303FAC5}" type="slidenum">
              <a:rPr lang="es-AR"/>
              <a:pPr/>
              <a:t>‹Nº›</a:t>
            </a:fld>
            <a:endParaRPr lang="es-AR"/>
          </a:p>
        </p:txBody>
      </p:sp>
    </p:spTree>
    <p:extLst>
      <p:ext uri="{BB962C8B-B14F-4D97-AF65-F5344CB8AC3E}">
        <p14:creationId xmlns:p14="http://schemas.microsoft.com/office/powerpoint/2010/main" val="1632486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AR"/>
          </a:p>
        </p:txBody>
      </p:sp>
      <p:sp>
        <p:nvSpPr>
          <p:cNvPr id="6" name="5 Marcador de pie de página"/>
          <p:cNvSpPr>
            <a:spLocks noGrp="1"/>
          </p:cNvSpPr>
          <p:nvPr>
            <p:ph type="ftr" sz="quarter" idx="11"/>
          </p:nvPr>
        </p:nvSpPr>
        <p:spPr/>
        <p:txBody>
          <a:bodyPr/>
          <a:lstStyle>
            <a:lvl1pPr>
              <a:defRPr/>
            </a:lvl1pPr>
          </a:lstStyle>
          <a:p>
            <a:endParaRPr lang="es-AR"/>
          </a:p>
        </p:txBody>
      </p:sp>
      <p:sp>
        <p:nvSpPr>
          <p:cNvPr id="7" name="6 Marcador de número de diapositiva"/>
          <p:cNvSpPr>
            <a:spLocks noGrp="1"/>
          </p:cNvSpPr>
          <p:nvPr>
            <p:ph type="sldNum" sz="quarter" idx="12"/>
          </p:nvPr>
        </p:nvSpPr>
        <p:spPr/>
        <p:txBody>
          <a:bodyPr/>
          <a:lstStyle>
            <a:lvl1pPr>
              <a:defRPr/>
            </a:lvl1pPr>
          </a:lstStyle>
          <a:p>
            <a:fld id="{D019BE27-B300-4CEE-81ED-A480202B634F}" type="slidenum">
              <a:rPr lang="es-AR"/>
              <a:pPr/>
              <a:t>‹Nº›</a:t>
            </a:fld>
            <a:endParaRPr lang="es-AR"/>
          </a:p>
        </p:txBody>
      </p:sp>
    </p:spTree>
    <p:extLst>
      <p:ext uri="{BB962C8B-B14F-4D97-AF65-F5344CB8AC3E}">
        <p14:creationId xmlns:p14="http://schemas.microsoft.com/office/powerpoint/2010/main" val="496469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AR"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AR" smtClean="0"/>
              <a:t>Haga clic para modificar el estilo de texto del patrón</a:t>
            </a:r>
          </a:p>
          <a:p>
            <a:pPr lvl="1"/>
            <a:r>
              <a:rPr lang="es-AR" smtClean="0"/>
              <a:t>Segundo nivel</a:t>
            </a:r>
          </a:p>
          <a:p>
            <a:pPr lvl="2"/>
            <a:r>
              <a:rPr lang="es-AR" smtClean="0"/>
              <a:t>Tercer nivel</a:t>
            </a:r>
          </a:p>
          <a:p>
            <a:pPr lvl="3"/>
            <a:r>
              <a:rPr lang="es-AR" smtClean="0"/>
              <a:t>Cuarto nivel</a:t>
            </a:r>
          </a:p>
          <a:p>
            <a:pPr lvl="4"/>
            <a:r>
              <a:rPr lang="es-AR"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a:lvl1pPr>
          </a:lstStyle>
          <a:p>
            <a:endParaRPr lang="es-A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a:lvl1pPr>
          </a:lstStyle>
          <a:p>
            <a:endParaRPr lang="es-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a:lvl1pPr>
          </a:lstStyle>
          <a:p>
            <a:fld id="{AF3D91D4-4449-4F0F-8620-7F9BF3218834}" type="slidenum">
              <a:rPr lang="es-AR"/>
              <a:pPr/>
              <a:t>‹Nº›</a:t>
            </a:fld>
            <a:endParaRPr lang="es-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defRPr>
      </a:lvl2pPr>
      <a:lvl3pPr algn="ctr" rtl="0" fontAlgn="base">
        <a:spcBef>
          <a:spcPct val="0"/>
        </a:spcBef>
        <a:spcAft>
          <a:spcPct val="0"/>
        </a:spcAft>
        <a:defRPr sz="4400">
          <a:solidFill>
            <a:schemeClr val="tx2"/>
          </a:solidFill>
          <a:latin typeface="Arial" pitchFamily="34" charset="0"/>
        </a:defRPr>
      </a:lvl3pPr>
      <a:lvl4pPr algn="ctr" rtl="0" fontAlgn="base">
        <a:spcBef>
          <a:spcPct val="0"/>
        </a:spcBef>
        <a:spcAft>
          <a:spcPct val="0"/>
        </a:spcAft>
        <a:defRPr sz="4400">
          <a:solidFill>
            <a:schemeClr val="tx2"/>
          </a:solidFill>
          <a:latin typeface="Arial" pitchFamily="34" charset="0"/>
        </a:defRPr>
      </a:lvl4pPr>
      <a:lvl5pPr algn="ctr" rtl="0" fontAlgn="base">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www.nefrodial.org.ar/registro.php" TargetMode="External"/><Relationship Id="rId2" Type="http://schemas.openxmlformats.org/officeDocument/2006/relationships/hyperlink" Target="http://san.org.ar/2015/interesgeneral-documentos-registrodialisis.php"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chart" Target="../charts/chart15.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6.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7.emf"/></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8.emf"/></Relationships>
</file>

<file path=ppt/slides/_rels/slide32.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image" Target="../media/image10.emf"/></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11.emf"/></Relationships>
</file>

<file path=ppt/slides/_rels/slide36.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chart" Target="../charts/chart18.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chart" Target="../charts/chart20.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95009" y="1700808"/>
            <a:ext cx="7488832" cy="1569660"/>
          </a:xfrm>
          <a:prstGeom prst="rect">
            <a:avLst/>
          </a:prstGeom>
          <a:noFill/>
        </p:spPr>
        <p:txBody>
          <a:bodyPr wrap="square" rtlCol="0">
            <a:spAutoFit/>
          </a:bodyPr>
          <a:lstStyle/>
          <a:p>
            <a:pPr algn="ctr"/>
            <a:r>
              <a:rPr lang="es-ES" sz="3200" dirty="0"/>
              <a:t>Variables Intermedias y Finales </a:t>
            </a:r>
            <a:r>
              <a:rPr lang="es-ES" sz="3200" dirty="0" smtClean="0"/>
              <a:t>del Tratamiento Dialítico Crónico: </a:t>
            </a:r>
          </a:p>
          <a:p>
            <a:pPr algn="ctr"/>
            <a:r>
              <a:rPr lang="es-ES_tradnl" sz="3200" dirty="0" smtClean="0"/>
              <a:t>Su importancia y Cómo obtenerlas</a:t>
            </a:r>
            <a:endParaRPr lang="es-AR" sz="3200" dirty="0"/>
          </a:p>
        </p:txBody>
      </p:sp>
      <p:sp>
        <p:nvSpPr>
          <p:cNvPr id="3" name="2 CuadroTexto"/>
          <p:cNvSpPr txBox="1"/>
          <p:nvPr/>
        </p:nvSpPr>
        <p:spPr>
          <a:xfrm>
            <a:off x="3049273" y="3635732"/>
            <a:ext cx="2980303" cy="369332"/>
          </a:xfrm>
          <a:prstGeom prst="rect">
            <a:avLst/>
          </a:prstGeom>
          <a:noFill/>
        </p:spPr>
        <p:txBody>
          <a:bodyPr wrap="none" rtlCol="0">
            <a:spAutoFit/>
          </a:bodyPr>
          <a:lstStyle/>
          <a:p>
            <a:r>
              <a:rPr lang="es-ES_tradnl" dirty="0" smtClean="0"/>
              <a:t>Sergio Miguel Marinovich</a:t>
            </a:r>
            <a:endParaRPr lang="es-AR" dirty="0"/>
          </a:p>
        </p:txBody>
      </p:sp>
      <p:sp>
        <p:nvSpPr>
          <p:cNvPr id="4" name="AutoShape 4" descr="Resultado de imagen para cadra NEFRODIA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AR"/>
          </a:p>
        </p:txBody>
      </p:sp>
      <p:sp>
        <p:nvSpPr>
          <p:cNvPr id="5" name="AutoShape 6" descr="Resultado de imagen para cadra NEFRODIAL"/>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AR"/>
          </a:p>
        </p:txBody>
      </p:sp>
      <p:sp>
        <p:nvSpPr>
          <p:cNvPr id="6" name="AutoShape 8" descr="Resultado de imagen para cadra NEFRODIAL"/>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AR"/>
          </a:p>
        </p:txBody>
      </p:sp>
      <p:pic>
        <p:nvPicPr>
          <p:cNvPr id="1627138" name="Picture 2" descr="Salt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375" y="4710379"/>
            <a:ext cx="1962418" cy="1833736"/>
          </a:xfrm>
          <a:prstGeom prst="rect">
            <a:avLst/>
          </a:prstGeom>
          <a:noFill/>
          <a:extLst>
            <a:ext uri="{909E8E84-426E-40DD-AFC4-6F175D3DCCD1}">
              <a14:hiddenFill xmlns:a14="http://schemas.microsoft.com/office/drawing/2010/main">
                <a:solidFill>
                  <a:srgbClr val="FFFFFF"/>
                </a:solidFill>
              </a14:hiddenFill>
            </a:ext>
          </a:extLst>
        </p:spPr>
      </p:pic>
      <p:pic>
        <p:nvPicPr>
          <p:cNvPr id="1627140" name="Picture 4" descr="CADRA - CONFEDERACION DE ASOCIACIONES DE DIALISIS DE LA REPUBLICA ARGENTIN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1800" y="5157192"/>
            <a:ext cx="6133099" cy="940110"/>
          </a:xfrm>
          <a:prstGeom prst="rect">
            <a:avLst/>
          </a:prstGeom>
          <a:noFill/>
          <a:effectLst>
            <a:outerShdw blurRad="50800" dist="38100" dir="5400000" algn="t"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44616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7778" name="Group 2"/>
          <p:cNvGrpSpPr>
            <a:grpSpLocks/>
          </p:cNvGrpSpPr>
          <p:nvPr/>
        </p:nvGrpSpPr>
        <p:grpSpPr bwMode="auto">
          <a:xfrm>
            <a:off x="107504" y="527050"/>
            <a:ext cx="8928992" cy="5516563"/>
            <a:chOff x="245" y="351"/>
            <a:chExt cx="5282" cy="3475"/>
          </a:xfrm>
        </p:grpSpPr>
        <p:graphicFrame>
          <p:nvGraphicFramePr>
            <p:cNvPr id="2" name="Object 3"/>
            <p:cNvGraphicFramePr>
              <a:graphicFrameLocks noChangeAspect="1"/>
            </p:cNvGraphicFramePr>
            <p:nvPr>
              <p:extLst>
                <p:ext uri="{D42A27DB-BD31-4B8C-83A1-F6EECF244321}">
                  <p14:modId xmlns:p14="http://schemas.microsoft.com/office/powerpoint/2010/main" val="3480012658"/>
                </p:ext>
              </p:extLst>
            </p:nvPr>
          </p:nvGraphicFramePr>
          <p:xfrm>
            <a:off x="245" y="351"/>
            <a:ext cx="5282" cy="3336"/>
          </p:xfrm>
          <a:graphic>
            <a:graphicData uri="http://schemas.openxmlformats.org/drawingml/2006/chart">
              <c:chart xmlns:c="http://schemas.openxmlformats.org/drawingml/2006/chart" xmlns:r="http://schemas.openxmlformats.org/officeDocument/2006/relationships" r:id="rId2"/>
            </a:graphicData>
          </a:graphic>
        </p:graphicFrame>
        <p:sp>
          <p:nvSpPr>
            <p:cNvPr id="587780" name="Text Box 4"/>
            <p:cNvSpPr txBox="1">
              <a:spLocks noChangeArrowheads="1"/>
            </p:cNvSpPr>
            <p:nvPr/>
          </p:nvSpPr>
          <p:spPr bwMode="auto">
            <a:xfrm>
              <a:off x="808" y="3614"/>
              <a:ext cx="459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AR" sz="1600" b="1" dirty="0"/>
                <a:t>GRÁFICO 2:  Evolución del Número de Sesiones anuales de HDC en el IIN</a:t>
              </a:r>
              <a:endParaRPr lang="es-MX" sz="1600" b="1" dirty="0"/>
            </a:p>
          </p:txBody>
        </p:sp>
      </p:grpSp>
    </p:spTree>
    <p:extLst>
      <p:ext uri="{BB962C8B-B14F-4D97-AF65-F5344CB8AC3E}">
        <p14:creationId xmlns:p14="http://schemas.microsoft.com/office/powerpoint/2010/main" val="6933756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179512" y="620688"/>
            <a:ext cx="8712968" cy="5570756"/>
          </a:xfrm>
          <a:prstGeom prst="rect">
            <a:avLst/>
          </a:prstGeom>
        </p:spPr>
        <p:txBody>
          <a:bodyPr wrap="square">
            <a:spAutoFit/>
          </a:bodyPr>
          <a:lstStyle/>
          <a:p>
            <a:r>
              <a:rPr lang="es-ES" sz="2000" dirty="0" smtClean="0"/>
              <a:t> </a:t>
            </a:r>
            <a:endParaRPr lang="es-AR" sz="2000" dirty="0"/>
          </a:p>
          <a:p>
            <a:pPr lvl="0"/>
            <a:r>
              <a:rPr lang="es-ES" sz="2800" dirty="0"/>
              <a:t>Variables Finales o Definitivas: </a:t>
            </a:r>
            <a:endParaRPr lang="es-AR" sz="2800" dirty="0"/>
          </a:p>
          <a:p>
            <a:pPr lvl="1"/>
            <a:r>
              <a:rPr lang="es-ES" sz="2400" dirty="0"/>
              <a:t>Tasas de Mortalidad cruda y </a:t>
            </a:r>
            <a:r>
              <a:rPr lang="es-ES" sz="2400" dirty="0" smtClean="0"/>
              <a:t>ajustada (estandarizada). </a:t>
            </a:r>
            <a:r>
              <a:rPr lang="es-ES" sz="2400" dirty="0"/>
              <a:t>Sobrevida Kaplan-Meier. Modelos de Regresión de Cox.</a:t>
            </a:r>
            <a:endParaRPr lang="es-AR" sz="2400" dirty="0"/>
          </a:p>
          <a:p>
            <a:pPr lvl="1"/>
            <a:r>
              <a:rPr lang="es-ES" sz="2400" dirty="0"/>
              <a:t>Tasas de Trasplante </a:t>
            </a:r>
            <a:r>
              <a:rPr lang="es-ES" sz="2400" dirty="0" smtClean="0"/>
              <a:t>cruda </a:t>
            </a:r>
            <a:r>
              <a:rPr lang="es-ES" sz="2400" dirty="0"/>
              <a:t>y </a:t>
            </a:r>
            <a:r>
              <a:rPr lang="es-ES" sz="2400" dirty="0" smtClean="0"/>
              <a:t>ajustada (estandarizada).</a:t>
            </a:r>
            <a:endParaRPr lang="es-AR" sz="2400" dirty="0"/>
          </a:p>
          <a:p>
            <a:pPr lvl="1"/>
            <a:r>
              <a:rPr lang="es-ES" sz="2400" dirty="0"/>
              <a:t>Tasas de Internaciones cruda general y por causas.</a:t>
            </a:r>
            <a:endParaRPr lang="es-AR" sz="2400" dirty="0"/>
          </a:p>
          <a:p>
            <a:pPr lvl="1"/>
            <a:r>
              <a:rPr lang="es-ES" sz="2400" dirty="0"/>
              <a:t>Tasas de Seroconversión para la Hepatitis B, C y SIDA. </a:t>
            </a:r>
            <a:endParaRPr lang="es-AR" sz="2400" dirty="0"/>
          </a:p>
          <a:p>
            <a:pPr lvl="1"/>
            <a:endParaRPr lang="es-ES_tradnl" sz="2000" dirty="0" smtClean="0"/>
          </a:p>
          <a:p>
            <a:pPr lvl="1"/>
            <a:endParaRPr lang="es-AR" sz="2000" dirty="0"/>
          </a:p>
          <a:p>
            <a:pPr lvl="0"/>
            <a:r>
              <a:rPr lang="es-ES" sz="2800" dirty="0"/>
              <a:t>Variables Intermedias  o Subordinadas: </a:t>
            </a:r>
            <a:endParaRPr lang="es-AR" sz="2800" dirty="0"/>
          </a:p>
          <a:p>
            <a:pPr lvl="1"/>
            <a:r>
              <a:rPr lang="es-ES" sz="2400" dirty="0" smtClean="0"/>
              <a:t>Hematocrito/Hemoglobina.</a:t>
            </a:r>
            <a:endParaRPr lang="es-AR" sz="2400" dirty="0"/>
          </a:p>
          <a:p>
            <a:pPr lvl="1"/>
            <a:r>
              <a:rPr lang="es-ES" sz="2400" dirty="0" smtClean="0"/>
              <a:t>Dosis </a:t>
            </a:r>
            <a:r>
              <a:rPr lang="es-ES" sz="2400" dirty="0"/>
              <a:t>de Hemodiálisis (Kt/V</a:t>
            </a:r>
            <a:r>
              <a:rPr lang="es-ES" sz="2400" dirty="0" smtClean="0"/>
              <a:t>).</a:t>
            </a:r>
            <a:endParaRPr lang="es-AR" sz="2400" dirty="0"/>
          </a:p>
          <a:p>
            <a:pPr lvl="1"/>
            <a:r>
              <a:rPr lang="es-ES" sz="2400" dirty="0" smtClean="0"/>
              <a:t>Albuminemia.</a:t>
            </a:r>
          </a:p>
          <a:p>
            <a:pPr lvl="1"/>
            <a:r>
              <a:rPr lang="es-ES" sz="2400" dirty="0" smtClean="0"/>
              <a:t>Prevalencia </a:t>
            </a:r>
            <a:r>
              <a:rPr lang="es-ES" sz="2400" dirty="0"/>
              <a:t>de Accesos </a:t>
            </a:r>
            <a:r>
              <a:rPr lang="es-ES" sz="2400" dirty="0" smtClean="0"/>
              <a:t>definitivos (FAV+Prótesis). </a:t>
            </a:r>
            <a:endParaRPr lang="es-AR" sz="2400" dirty="0"/>
          </a:p>
          <a:p>
            <a:pPr lvl="1"/>
            <a:r>
              <a:rPr lang="es-ES" sz="2400" dirty="0" smtClean="0"/>
              <a:t>Producto </a:t>
            </a:r>
            <a:r>
              <a:rPr lang="es-ES" sz="2400" dirty="0"/>
              <a:t>Fosfo-cálcico, </a:t>
            </a:r>
            <a:r>
              <a:rPr lang="es-ES" sz="2400" dirty="0" smtClean="0"/>
              <a:t>Parathormona.</a:t>
            </a:r>
            <a:endParaRPr lang="es-AR" sz="2400" dirty="0"/>
          </a:p>
        </p:txBody>
      </p:sp>
    </p:spTree>
    <p:extLst>
      <p:ext uri="{BB962C8B-B14F-4D97-AF65-F5344CB8AC3E}">
        <p14:creationId xmlns:p14="http://schemas.microsoft.com/office/powerpoint/2010/main" val="13471772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179512" y="620688"/>
            <a:ext cx="8712968" cy="5570756"/>
          </a:xfrm>
          <a:prstGeom prst="rect">
            <a:avLst/>
          </a:prstGeom>
        </p:spPr>
        <p:txBody>
          <a:bodyPr wrap="square">
            <a:spAutoFit/>
          </a:bodyPr>
          <a:lstStyle/>
          <a:p>
            <a:r>
              <a:rPr lang="es-ES" sz="2000" dirty="0" smtClean="0"/>
              <a:t> </a:t>
            </a:r>
            <a:endParaRPr lang="es-AR" sz="2000" dirty="0"/>
          </a:p>
          <a:p>
            <a:pPr lvl="0"/>
            <a:r>
              <a:rPr lang="es-ES" sz="2800" dirty="0"/>
              <a:t>Variables Finales o Definitivas: </a:t>
            </a:r>
            <a:endParaRPr lang="es-AR" sz="2800" dirty="0"/>
          </a:p>
          <a:p>
            <a:pPr lvl="1"/>
            <a:r>
              <a:rPr lang="es-ES" sz="2400" dirty="0"/>
              <a:t>Tasas de Mortalidad cruda y </a:t>
            </a:r>
            <a:r>
              <a:rPr lang="es-ES" sz="2400" dirty="0" smtClean="0"/>
              <a:t>ajustada (estandarizada). </a:t>
            </a:r>
            <a:r>
              <a:rPr lang="es-ES" sz="2400" dirty="0">
                <a:solidFill>
                  <a:schemeClr val="bg1">
                    <a:lumMod val="85000"/>
                  </a:schemeClr>
                </a:solidFill>
              </a:rPr>
              <a:t>Sobrevida Kaplan-Meier. Modelos de Regresión de Cox.</a:t>
            </a:r>
            <a:endParaRPr lang="es-AR" sz="2400" dirty="0">
              <a:solidFill>
                <a:schemeClr val="bg1">
                  <a:lumMod val="85000"/>
                </a:schemeClr>
              </a:solidFill>
            </a:endParaRPr>
          </a:p>
          <a:p>
            <a:pPr lvl="1"/>
            <a:r>
              <a:rPr lang="es-ES" sz="2400" dirty="0"/>
              <a:t>Tasas de Trasplante </a:t>
            </a:r>
            <a:r>
              <a:rPr lang="es-ES" sz="2400" dirty="0" smtClean="0"/>
              <a:t>cruda </a:t>
            </a:r>
            <a:r>
              <a:rPr lang="es-ES" sz="2400" dirty="0"/>
              <a:t>y </a:t>
            </a:r>
            <a:r>
              <a:rPr lang="es-ES" sz="2400" dirty="0" smtClean="0"/>
              <a:t>ajustada (estandarizada).</a:t>
            </a:r>
            <a:endParaRPr lang="es-AR" sz="2400" dirty="0"/>
          </a:p>
          <a:p>
            <a:pPr lvl="1"/>
            <a:r>
              <a:rPr lang="es-ES" sz="2400" dirty="0">
                <a:solidFill>
                  <a:schemeClr val="bg1">
                    <a:lumMod val="85000"/>
                  </a:schemeClr>
                </a:solidFill>
              </a:rPr>
              <a:t>Tasas de Internaciones cruda general y por causas.</a:t>
            </a:r>
            <a:endParaRPr lang="es-AR" sz="2400" dirty="0">
              <a:solidFill>
                <a:schemeClr val="bg1">
                  <a:lumMod val="85000"/>
                </a:schemeClr>
              </a:solidFill>
            </a:endParaRPr>
          </a:p>
          <a:p>
            <a:pPr lvl="1"/>
            <a:r>
              <a:rPr lang="es-ES" sz="2400" dirty="0">
                <a:solidFill>
                  <a:schemeClr val="bg1">
                    <a:lumMod val="85000"/>
                  </a:schemeClr>
                </a:solidFill>
              </a:rPr>
              <a:t>Tasas de Seroconversión para la Hepatitis B, C y SIDA. </a:t>
            </a:r>
            <a:endParaRPr lang="es-AR" sz="2400" dirty="0">
              <a:solidFill>
                <a:schemeClr val="bg1">
                  <a:lumMod val="85000"/>
                </a:schemeClr>
              </a:solidFill>
            </a:endParaRPr>
          </a:p>
          <a:p>
            <a:pPr lvl="1"/>
            <a:endParaRPr lang="es-ES_tradnl" sz="2000" dirty="0" smtClean="0">
              <a:solidFill>
                <a:schemeClr val="bg1">
                  <a:lumMod val="85000"/>
                </a:schemeClr>
              </a:solidFill>
            </a:endParaRPr>
          </a:p>
          <a:p>
            <a:pPr lvl="1"/>
            <a:endParaRPr lang="es-AR" sz="2000" dirty="0"/>
          </a:p>
          <a:p>
            <a:pPr lvl="0"/>
            <a:r>
              <a:rPr lang="es-ES" sz="2800" dirty="0"/>
              <a:t>Variables Intermedias  o Subordinadas: </a:t>
            </a:r>
            <a:endParaRPr lang="es-AR" sz="2800" dirty="0"/>
          </a:p>
          <a:p>
            <a:pPr lvl="1"/>
            <a:r>
              <a:rPr lang="es-ES" sz="2400" dirty="0" smtClean="0">
                <a:solidFill>
                  <a:schemeClr val="bg1">
                    <a:lumMod val="85000"/>
                  </a:schemeClr>
                </a:solidFill>
              </a:rPr>
              <a:t>Hematocrito/Hemoglobina.</a:t>
            </a:r>
            <a:endParaRPr lang="es-AR" sz="2400" dirty="0">
              <a:solidFill>
                <a:schemeClr val="bg1">
                  <a:lumMod val="85000"/>
                </a:schemeClr>
              </a:solidFill>
            </a:endParaRPr>
          </a:p>
          <a:p>
            <a:pPr lvl="1"/>
            <a:r>
              <a:rPr lang="es-ES" sz="2400" dirty="0" smtClean="0">
                <a:solidFill>
                  <a:schemeClr val="bg1">
                    <a:lumMod val="85000"/>
                  </a:schemeClr>
                </a:solidFill>
              </a:rPr>
              <a:t>Dosis </a:t>
            </a:r>
            <a:r>
              <a:rPr lang="es-ES" sz="2400" dirty="0">
                <a:solidFill>
                  <a:schemeClr val="bg1">
                    <a:lumMod val="85000"/>
                  </a:schemeClr>
                </a:solidFill>
              </a:rPr>
              <a:t>de Hemodiálisis (Kt/V</a:t>
            </a:r>
            <a:r>
              <a:rPr lang="es-ES" sz="2400" dirty="0" smtClean="0">
                <a:solidFill>
                  <a:schemeClr val="bg1">
                    <a:lumMod val="85000"/>
                  </a:schemeClr>
                </a:solidFill>
              </a:rPr>
              <a:t>).</a:t>
            </a:r>
            <a:endParaRPr lang="es-AR" sz="2400" dirty="0">
              <a:solidFill>
                <a:schemeClr val="bg1">
                  <a:lumMod val="85000"/>
                </a:schemeClr>
              </a:solidFill>
            </a:endParaRPr>
          </a:p>
          <a:p>
            <a:pPr lvl="1"/>
            <a:r>
              <a:rPr lang="es-ES" sz="2400" dirty="0" smtClean="0">
                <a:solidFill>
                  <a:schemeClr val="bg1">
                    <a:lumMod val="85000"/>
                  </a:schemeClr>
                </a:solidFill>
              </a:rPr>
              <a:t>Albuminemia.</a:t>
            </a:r>
          </a:p>
          <a:p>
            <a:pPr lvl="1"/>
            <a:r>
              <a:rPr lang="es-ES" sz="2400" dirty="0" smtClean="0">
                <a:solidFill>
                  <a:schemeClr val="bg1">
                    <a:lumMod val="85000"/>
                  </a:schemeClr>
                </a:solidFill>
              </a:rPr>
              <a:t>Prevalencia </a:t>
            </a:r>
            <a:r>
              <a:rPr lang="es-ES" sz="2400" dirty="0">
                <a:solidFill>
                  <a:schemeClr val="bg1">
                    <a:lumMod val="85000"/>
                  </a:schemeClr>
                </a:solidFill>
              </a:rPr>
              <a:t>de Accesos </a:t>
            </a:r>
            <a:r>
              <a:rPr lang="es-ES" sz="2400" dirty="0" smtClean="0">
                <a:solidFill>
                  <a:schemeClr val="bg1">
                    <a:lumMod val="85000"/>
                  </a:schemeClr>
                </a:solidFill>
              </a:rPr>
              <a:t>definitivos (FAV+Prótesis). </a:t>
            </a:r>
            <a:endParaRPr lang="es-AR" sz="2400" dirty="0">
              <a:solidFill>
                <a:schemeClr val="bg1">
                  <a:lumMod val="85000"/>
                </a:schemeClr>
              </a:solidFill>
            </a:endParaRPr>
          </a:p>
          <a:p>
            <a:pPr lvl="1"/>
            <a:r>
              <a:rPr lang="es-ES" sz="2400" dirty="0" smtClean="0">
                <a:solidFill>
                  <a:schemeClr val="bg1">
                    <a:lumMod val="85000"/>
                  </a:schemeClr>
                </a:solidFill>
              </a:rPr>
              <a:t>Producto </a:t>
            </a:r>
            <a:r>
              <a:rPr lang="es-ES" sz="2400" dirty="0">
                <a:solidFill>
                  <a:schemeClr val="bg1">
                    <a:lumMod val="85000"/>
                  </a:schemeClr>
                </a:solidFill>
              </a:rPr>
              <a:t>Fosfo-cálcico, </a:t>
            </a:r>
            <a:r>
              <a:rPr lang="es-ES" sz="2400" dirty="0" smtClean="0">
                <a:solidFill>
                  <a:schemeClr val="bg1">
                    <a:lumMod val="85000"/>
                  </a:schemeClr>
                </a:solidFill>
              </a:rPr>
              <a:t>Parathormona.</a:t>
            </a:r>
            <a:endParaRPr lang="es-AR" sz="2400" dirty="0">
              <a:solidFill>
                <a:schemeClr val="bg1">
                  <a:lumMod val="85000"/>
                </a:schemeClr>
              </a:solidFill>
            </a:endParaRPr>
          </a:p>
        </p:txBody>
      </p:sp>
    </p:spTree>
    <p:extLst>
      <p:ext uri="{BB962C8B-B14F-4D97-AF65-F5344CB8AC3E}">
        <p14:creationId xmlns:p14="http://schemas.microsoft.com/office/powerpoint/2010/main" val="22579664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8533" name="Rectangle 5"/>
          <p:cNvSpPr>
            <a:spLocks noChangeArrowheads="1"/>
          </p:cNvSpPr>
          <p:nvPr/>
        </p:nvSpPr>
        <p:spPr bwMode="auto">
          <a:xfrm>
            <a:off x="179388" y="585659"/>
            <a:ext cx="8856662"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tabLst>
                <a:tab pos="5372100" algn="l"/>
              </a:tabLst>
            </a:pPr>
            <a:r>
              <a:rPr lang="es-AR" sz="2400" dirty="0"/>
              <a:t>Registro Argentino de Diálisis Crónica </a:t>
            </a:r>
            <a:r>
              <a:rPr lang="es-AR" sz="2400" dirty="0" smtClean="0"/>
              <a:t>2016</a:t>
            </a:r>
            <a:endParaRPr lang="es-AR" sz="2400" dirty="0"/>
          </a:p>
          <a:p>
            <a:pPr algn="ctr">
              <a:tabLst>
                <a:tab pos="5372100" algn="l"/>
              </a:tabLst>
            </a:pPr>
            <a:r>
              <a:rPr lang="es-MX" sz="2400" dirty="0"/>
              <a:t>Informe </a:t>
            </a:r>
            <a:r>
              <a:rPr lang="es-MX" sz="2400" dirty="0" smtClean="0"/>
              <a:t>2017 </a:t>
            </a:r>
          </a:p>
          <a:p>
            <a:pPr algn="ctr">
              <a:tabLst>
                <a:tab pos="5372100" algn="l"/>
              </a:tabLst>
            </a:pPr>
            <a:endParaRPr lang="es-MX" sz="2400" dirty="0"/>
          </a:p>
          <a:p>
            <a:pPr algn="ctr">
              <a:tabLst>
                <a:tab pos="5372100" algn="l"/>
              </a:tabLst>
            </a:pPr>
            <a:r>
              <a:rPr lang="es-MX" dirty="0"/>
              <a:t>Instituto Nacional Central Único Coordinador de Ablación e Implante (INCUCAI)</a:t>
            </a:r>
            <a:endParaRPr lang="es-AR" dirty="0"/>
          </a:p>
          <a:p>
            <a:pPr algn="ctr">
              <a:tabLst>
                <a:tab pos="5372100" algn="l"/>
              </a:tabLst>
            </a:pPr>
            <a:r>
              <a:rPr lang="es-MX" dirty="0"/>
              <a:t>Sociedad Argentina de Nefrología (SAN)</a:t>
            </a:r>
            <a:endParaRPr lang="es-AR" dirty="0"/>
          </a:p>
          <a:p>
            <a:pPr algn="ctr">
              <a:tabLst>
                <a:tab pos="5372100" algn="l"/>
              </a:tabLst>
            </a:pPr>
            <a:endParaRPr lang="es-MX" sz="1400" dirty="0"/>
          </a:p>
          <a:p>
            <a:pPr algn="ctr">
              <a:tabLst>
                <a:tab pos="5372100" algn="l"/>
              </a:tabLst>
            </a:pPr>
            <a:r>
              <a:rPr lang="es-MX" sz="1400" dirty="0"/>
              <a:t>Autores: </a:t>
            </a:r>
            <a:endParaRPr lang="es-AR" sz="1400" dirty="0"/>
          </a:p>
          <a:p>
            <a:pPr algn="ctr">
              <a:tabLst>
                <a:tab pos="5372100" algn="l"/>
              </a:tabLst>
            </a:pPr>
            <a:r>
              <a:rPr lang="es-MX" sz="1400" dirty="0"/>
              <a:t>Sergio </a:t>
            </a:r>
            <a:r>
              <a:rPr lang="es-MX" sz="1400" dirty="0" err="1"/>
              <a:t>Marinovich</a:t>
            </a:r>
            <a:r>
              <a:rPr lang="es-MX" sz="1400" dirty="0"/>
              <a:t> (SAN)</a:t>
            </a:r>
            <a:endParaRPr lang="es-AR" sz="1400" dirty="0"/>
          </a:p>
          <a:p>
            <a:pPr algn="ctr">
              <a:tabLst>
                <a:tab pos="5372100" algn="l"/>
              </a:tabLst>
            </a:pPr>
            <a:r>
              <a:rPr lang="pt-BR" sz="1400" dirty="0" smtClean="0"/>
              <a:t>Liliana </a:t>
            </a:r>
            <a:r>
              <a:rPr lang="pt-BR" sz="1400" dirty="0"/>
              <a:t>Bisigniano (INCUCAI</a:t>
            </a:r>
            <a:r>
              <a:rPr lang="pt-BR" sz="1400" dirty="0" smtClean="0"/>
              <a:t>)</a:t>
            </a:r>
          </a:p>
          <a:p>
            <a:pPr algn="ctr">
              <a:tabLst>
                <a:tab pos="5372100" algn="l"/>
              </a:tabLst>
            </a:pPr>
            <a:r>
              <a:rPr lang="es-MX" sz="1400" dirty="0"/>
              <a:t>Carlos Lavorato (SAN</a:t>
            </a:r>
            <a:r>
              <a:rPr lang="es-MX" sz="1400" dirty="0" smtClean="0"/>
              <a:t>)</a:t>
            </a:r>
            <a:endParaRPr lang="es-AR" sz="1400" dirty="0"/>
          </a:p>
          <a:p>
            <a:pPr algn="ctr">
              <a:tabLst>
                <a:tab pos="5372100" algn="l"/>
              </a:tabLst>
            </a:pPr>
            <a:r>
              <a:rPr lang="pt-BR" sz="1400" dirty="0" smtClean="0"/>
              <a:t>Daniela </a:t>
            </a:r>
            <a:r>
              <a:rPr lang="pt-BR" sz="1400" dirty="0"/>
              <a:t>Hansen </a:t>
            </a:r>
            <a:r>
              <a:rPr lang="pt-BR" sz="1400" dirty="0" err="1"/>
              <a:t>Krogh</a:t>
            </a:r>
            <a:r>
              <a:rPr lang="pt-BR" sz="1400" dirty="0"/>
              <a:t> (INCUCAI)</a:t>
            </a:r>
            <a:endParaRPr lang="es-AR" sz="1400" dirty="0"/>
          </a:p>
          <a:p>
            <a:pPr algn="ctr">
              <a:tabLst>
                <a:tab pos="5372100" algn="l"/>
              </a:tabLst>
            </a:pPr>
            <a:r>
              <a:rPr lang="es-MX" sz="1400" dirty="0"/>
              <a:t>Eduardo Celia (SAN)</a:t>
            </a:r>
            <a:endParaRPr lang="es-AR" sz="1400" dirty="0"/>
          </a:p>
          <a:p>
            <a:pPr algn="ctr">
              <a:tabLst>
                <a:tab pos="5372100" algn="l"/>
              </a:tabLst>
            </a:pPr>
            <a:r>
              <a:rPr lang="pt-BR" sz="1400" dirty="0" smtClean="0"/>
              <a:t>Viviana </a:t>
            </a:r>
            <a:r>
              <a:rPr lang="pt-BR" sz="1400" dirty="0" err="1"/>
              <a:t>Tagliafichi</a:t>
            </a:r>
            <a:r>
              <a:rPr lang="pt-BR" sz="1400" dirty="0"/>
              <a:t> (INCUCAI)</a:t>
            </a:r>
            <a:endParaRPr lang="es-AR" sz="1400" dirty="0"/>
          </a:p>
          <a:p>
            <a:pPr algn="ctr">
              <a:tabLst>
                <a:tab pos="5372100" algn="l"/>
              </a:tabLst>
            </a:pPr>
            <a:r>
              <a:rPr lang="es-MX" sz="1400" dirty="0"/>
              <a:t>Guillermo Rosa Diez (SAN)</a:t>
            </a:r>
          </a:p>
          <a:p>
            <a:pPr algn="ctr">
              <a:tabLst>
                <a:tab pos="5372100" algn="l"/>
              </a:tabLst>
            </a:pPr>
            <a:r>
              <a:rPr lang="es-MX" sz="1400" dirty="0"/>
              <a:t>Alicia </a:t>
            </a:r>
            <a:r>
              <a:rPr lang="es-MX" sz="1400" dirty="0" err="1"/>
              <a:t>Fayad</a:t>
            </a:r>
            <a:r>
              <a:rPr lang="es-MX" sz="1400" dirty="0"/>
              <a:t> (SAN)</a:t>
            </a:r>
            <a:endParaRPr lang="es-AR" sz="1400" dirty="0"/>
          </a:p>
          <a:p>
            <a:pPr algn="ctr">
              <a:tabLst>
                <a:tab pos="5372100" algn="l"/>
              </a:tabLst>
            </a:pPr>
            <a:r>
              <a:rPr lang="es-MX" sz="1400" dirty="0"/>
              <a:t>Verónica Haber (INCUCAI)</a:t>
            </a:r>
            <a:endParaRPr lang="es-AR" sz="1400" dirty="0"/>
          </a:p>
          <a:p>
            <a:pPr>
              <a:tabLst>
                <a:tab pos="5372100" algn="l"/>
              </a:tabLst>
            </a:pPr>
            <a:endParaRPr lang="pt-BR" sz="1000" b="0" dirty="0"/>
          </a:p>
          <a:p>
            <a:pPr>
              <a:tabLst>
                <a:tab pos="5372100" algn="l"/>
              </a:tabLst>
            </a:pPr>
            <a:r>
              <a:rPr lang="pt-BR" sz="1200" b="0" dirty="0"/>
              <a:t>Referencia sugerida para este Informe: </a:t>
            </a:r>
            <a:endParaRPr lang="es-AR" sz="1200" b="0" dirty="0"/>
          </a:p>
          <a:p>
            <a:pPr>
              <a:tabLst>
                <a:tab pos="5372100" algn="l"/>
              </a:tabLst>
            </a:pPr>
            <a:r>
              <a:rPr lang="pt-BR" sz="1200" b="0" dirty="0"/>
              <a:t>Marinovich S, Lavorato C, Bisigniano L, </a:t>
            </a:r>
            <a:r>
              <a:rPr lang="pt-BR" sz="1200" b="0" dirty="0" smtClean="0"/>
              <a:t>Hansen </a:t>
            </a:r>
            <a:r>
              <a:rPr lang="pt-BR" sz="1200" b="0" dirty="0"/>
              <a:t>Krogh D, Celia E</a:t>
            </a:r>
            <a:r>
              <a:rPr lang="pt-BR" sz="1200" b="0" dirty="0" smtClean="0"/>
              <a:t>, </a:t>
            </a:r>
            <a:r>
              <a:rPr lang="pt-BR" sz="1200" b="0" dirty="0"/>
              <a:t>Tagliafichi V, Rosa </a:t>
            </a:r>
            <a:r>
              <a:rPr lang="pt-BR" sz="1200" b="0" dirty="0" err="1"/>
              <a:t>Diez</a:t>
            </a:r>
            <a:r>
              <a:rPr lang="pt-BR" sz="1200" b="0" dirty="0"/>
              <a:t> G, Fayad A, Haber V : Registro Argentino de Diálisis Crónica SAN-INCUCAI </a:t>
            </a:r>
            <a:r>
              <a:rPr lang="pt-BR" sz="1200" b="0" dirty="0" smtClean="0"/>
              <a:t>2016. </a:t>
            </a:r>
            <a:r>
              <a:rPr lang="pt-BR" sz="1200" b="0" dirty="0" err="1"/>
              <a:t>Sociedad</a:t>
            </a:r>
            <a:r>
              <a:rPr lang="pt-BR" sz="1200" b="0" dirty="0"/>
              <a:t> Argentina de </a:t>
            </a:r>
            <a:r>
              <a:rPr lang="pt-BR" sz="1200" b="0" dirty="0" err="1"/>
              <a:t>Nefrología</a:t>
            </a:r>
            <a:r>
              <a:rPr lang="pt-BR" sz="1200" b="0" dirty="0"/>
              <a:t> e Instituto Nacional Central Único </a:t>
            </a:r>
            <a:r>
              <a:rPr lang="pt-BR" sz="1200" b="0" dirty="0" err="1"/>
              <a:t>Coordinador</a:t>
            </a:r>
            <a:r>
              <a:rPr lang="pt-BR" sz="1200" b="0" dirty="0"/>
              <a:t> de </a:t>
            </a:r>
            <a:r>
              <a:rPr lang="pt-BR" sz="1200" b="0" dirty="0" err="1"/>
              <a:t>Ablación</a:t>
            </a:r>
            <a:r>
              <a:rPr lang="pt-BR" sz="1200" b="0" dirty="0"/>
              <a:t> e Implante. </a:t>
            </a:r>
            <a:r>
              <a:rPr lang="es-MX" sz="1200" b="0" dirty="0"/>
              <a:t>Buenos Aires, Argentina. </a:t>
            </a:r>
            <a:r>
              <a:rPr lang="es-MX" sz="1200" b="0" dirty="0" smtClean="0"/>
              <a:t>2017.</a:t>
            </a:r>
            <a:endParaRPr lang="es-MX" sz="1200" b="0" dirty="0"/>
          </a:p>
        </p:txBody>
      </p:sp>
      <p:sp>
        <p:nvSpPr>
          <p:cNvPr id="2" name="1 CuadroTexto"/>
          <p:cNvSpPr txBox="1"/>
          <p:nvPr/>
        </p:nvSpPr>
        <p:spPr>
          <a:xfrm>
            <a:off x="645472" y="5661248"/>
            <a:ext cx="7814960" cy="646331"/>
          </a:xfrm>
          <a:prstGeom prst="rect">
            <a:avLst/>
          </a:prstGeom>
          <a:noFill/>
        </p:spPr>
        <p:txBody>
          <a:bodyPr wrap="none" rtlCol="0">
            <a:spAutoFit/>
          </a:bodyPr>
          <a:lstStyle/>
          <a:p>
            <a:pPr algn="ctr"/>
            <a:r>
              <a:rPr lang="es-AR" dirty="0" smtClean="0"/>
              <a:t>Disponible en </a:t>
            </a:r>
          </a:p>
          <a:p>
            <a:pPr algn="ctr"/>
            <a:r>
              <a:rPr lang="es-AR" dirty="0" smtClean="0">
                <a:solidFill>
                  <a:schemeClr val="accent5">
                    <a:lumMod val="25000"/>
                  </a:schemeClr>
                </a:solidFill>
                <a:hlinkClick r:id="rId2"/>
              </a:rPr>
              <a:t>http</a:t>
            </a:r>
            <a:r>
              <a:rPr lang="es-AR" dirty="0">
                <a:solidFill>
                  <a:schemeClr val="accent5">
                    <a:lumMod val="25000"/>
                  </a:schemeClr>
                </a:solidFill>
                <a:hlinkClick r:id="rId2"/>
              </a:rPr>
              <a:t>://san.org.ar/2015/interesgeneral-documentos-registrodialisis.php</a:t>
            </a:r>
            <a:endParaRPr lang="es-AR" dirty="0">
              <a:solidFill>
                <a:schemeClr val="accent5">
                  <a:lumMod val="25000"/>
                </a:schemeClr>
              </a:solidFill>
            </a:endParaRPr>
          </a:p>
        </p:txBody>
      </p:sp>
      <p:sp>
        <p:nvSpPr>
          <p:cNvPr id="3" name="2 Rectángulo"/>
          <p:cNvSpPr/>
          <p:nvPr/>
        </p:nvSpPr>
        <p:spPr>
          <a:xfrm>
            <a:off x="1992798" y="6237312"/>
            <a:ext cx="4523418" cy="369332"/>
          </a:xfrm>
          <a:prstGeom prst="rect">
            <a:avLst/>
          </a:prstGeom>
        </p:spPr>
        <p:txBody>
          <a:bodyPr wrap="none">
            <a:spAutoFit/>
          </a:bodyPr>
          <a:lstStyle/>
          <a:p>
            <a:r>
              <a:rPr lang="es-AR" dirty="0">
                <a:solidFill>
                  <a:schemeClr val="accent1">
                    <a:lumMod val="25000"/>
                  </a:schemeClr>
                </a:solidFill>
                <a:hlinkClick r:id="rId3"/>
              </a:rPr>
              <a:t>http://www.nefrodial.org.ar/registro.php</a:t>
            </a:r>
            <a:endParaRPr lang="es-AR" dirty="0">
              <a:solidFill>
                <a:schemeClr val="accent1">
                  <a:lumMod val="25000"/>
                </a:schemeClr>
              </a:solidFill>
            </a:endParaRPr>
          </a:p>
        </p:txBody>
      </p:sp>
    </p:spTree>
    <p:extLst>
      <p:ext uri="{BB962C8B-B14F-4D97-AF65-F5344CB8AC3E}">
        <p14:creationId xmlns:p14="http://schemas.microsoft.com/office/powerpoint/2010/main" val="37809604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15842" name="Group 2"/>
          <p:cNvGrpSpPr>
            <a:grpSpLocks/>
          </p:cNvGrpSpPr>
          <p:nvPr/>
        </p:nvGrpSpPr>
        <p:grpSpPr bwMode="auto">
          <a:xfrm>
            <a:off x="107504" y="95250"/>
            <a:ext cx="8906321" cy="6346826"/>
            <a:chOff x="99" y="60"/>
            <a:chExt cx="5579" cy="3998"/>
          </a:xfrm>
        </p:grpSpPr>
        <p:sp>
          <p:nvSpPr>
            <p:cNvPr id="1315844" name="Line 4"/>
            <p:cNvSpPr>
              <a:spLocks noChangeShapeType="1"/>
            </p:cNvSpPr>
            <p:nvPr/>
          </p:nvSpPr>
          <p:spPr bwMode="auto">
            <a:xfrm flipH="1">
              <a:off x="476" y="2296"/>
              <a:ext cx="50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AR"/>
            </a:p>
          </p:txBody>
        </p:sp>
        <p:graphicFrame>
          <p:nvGraphicFramePr>
            <p:cNvPr id="2" name="Object 3"/>
            <p:cNvGraphicFramePr>
              <a:graphicFrameLocks noChangeAspect="1"/>
            </p:cNvGraphicFramePr>
            <p:nvPr>
              <p:extLst>
                <p:ext uri="{D42A27DB-BD31-4B8C-83A1-F6EECF244321}">
                  <p14:modId xmlns:p14="http://schemas.microsoft.com/office/powerpoint/2010/main" val="1926011421"/>
                </p:ext>
              </p:extLst>
            </p:nvPr>
          </p:nvGraphicFramePr>
          <p:xfrm>
            <a:off x="99" y="60"/>
            <a:ext cx="5579" cy="3521"/>
          </p:xfrm>
          <a:graphic>
            <a:graphicData uri="http://schemas.openxmlformats.org/drawingml/2006/chart">
              <c:chart xmlns:c="http://schemas.openxmlformats.org/drawingml/2006/chart" xmlns:r="http://schemas.openxmlformats.org/officeDocument/2006/relationships" r:id="rId2"/>
            </a:graphicData>
          </a:graphic>
        </p:graphicFrame>
        <p:sp>
          <p:nvSpPr>
            <p:cNvPr id="1315845" name="Text Box 5"/>
            <p:cNvSpPr txBox="1">
              <a:spLocks noChangeArrowheads="1"/>
            </p:cNvSpPr>
            <p:nvPr/>
          </p:nvSpPr>
          <p:spPr bwMode="auto">
            <a:xfrm>
              <a:off x="204" y="3612"/>
              <a:ext cx="5443" cy="4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AR" sz="1400" dirty="0"/>
                <a:t>GRÁFICO </a:t>
              </a:r>
              <a:r>
                <a:rPr lang="es-AR" sz="1400" dirty="0" smtClean="0"/>
                <a:t>49a. </a:t>
              </a:r>
              <a:r>
                <a:rPr lang="es-AR" sz="1400" dirty="0"/>
                <a:t>MORTALIDAD EN DIÁLISIS CRÓNICA EN ARGENTINA . TASAS BRUTAS . INCIDENTES MÁS PREVALENTES, TODAS LAS MODALIDADES. </a:t>
              </a:r>
            </a:p>
            <a:p>
              <a:pPr algn="ctr"/>
              <a:r>
                <a:rPr lang="es-AR" sz="1200" dirty="0"/>
                <a:t>Tasas en Muertos por 100 paciente-años al riesgo, con Intervalo de Confidencia del 95%  </a:t>
              </a:r>
              <a:endParaRPr lang="es-MX" sz="1200" dirty="0"/>
            </a:p>
          </p:txBody>
        </p:sp>
      </p:grpSp>
    </p:spTree>
    <p:extLst>
      <p:ext uri="{BB962C8B-B14F-4D97-AF65-F5344CB8AC3E}">
        <p14:creationId xmlns:p14="http://schemas.microsoft.com/office/powerpoint/2010/main" val="32898330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2 Grupo"/>
          <p:cNvGrpSpPr/>
          <p:nvPr/>
        </p:nvGrpSpPr>
        <p:grpSpPr>
          <a:xfrm>
            <a:off x="107878" y="95250"/>
            <a:ext cx="8856662" cy="6562130"/>
            <a:chOff x="157163" y="95250"/>
            <a:chExt cx="8856662" cy="6562130"/>
          </a:xfrm>
        </p:grpSpPr>
        <p:grpSp>
          <p:nvGrpSpPr>
            <p:cNvPr id="1315842" name="Group 2"/>
            <p:cNvGrpSpPr>
              <a:grpSpLocks/>
            </p:cNvGrpSpPr>
            <p:nvPr/>
          </p:nvGrpSpPr>
          <p:grpSpPr bwMode="auto">
            <a:xfrm>
              <a:off x="157163" y="95250"/>
              <a:ext cx="8856662" cy="5589588"/>
              <a:chOff x="99" y="60"/>
              <a:chExt cx="5579" cy="3521"/>
            </a:xfrm>
          </p:grpSpPr>
          <p:sp>
            <p:nvSpPr>
              <p:cNvPr id="1315844" name="Line 4"/>
              <p:cNvSpPr>
                <a:spLocks noChangeShapeType="1"/>
              </p:cNvSpPr>
              <p:nvPr/>
            </p:nvSpPr>
            <p:spPr bwMode="auto">
              <a:xfrm flipH="1">
                <a:off x="476" y="2296"/>
                <a:ext cx="50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AR"/>
              </a:p>
            </p:txBody>
          </p:sp>
          <p:graphicFrame>
            <p:nvGraphicFramePr>
              <p:cNvPr id="2" name="Object 3"/>
              <p:cNvGraphicFramePr>
                <a:graphicFrameLocks noChangeAspect="1"/>
              </p:cNvGraphicFramePr>
              <p:nvPr>
                <p:extLst>
                  <p:ext uri="{D42A27DB-BD31-4B8C-83A1-F6EECF244321}">
                    <p14:modId xmlns:p14="http://schemas.microsoft.com/office/powerpoint/2010/main" val="1244776333"/>
                  </p:ext>
                </p:extLst>
              </p:nvPr>
            </p:nvGraphicFramePr>
            <p:xfrm>
              <a:off x="99" y="60"/>
              <a:ext cx="5579" cy="3521"/>
            </p:xfrm>
            <a:graphic>
              <a:graphicData uri="http://schemas.openxmlformats.org/drawingml/2006/chart">
                <c:chart xmlns:c="http://schemas.openxmlformats.org/drawingml/2006/chart" xmlns:r="http://schemas.openxmlformats.org/officeDocument/2006/relationships" r:id="rId2"/>
              </a:graphicData>
            </a:graphic>
          </p:graphicFrame>
        </p:grpSp>
        <p:sp>
          <p:nvSpPr>
            <p:cNvPr id="6" name="Text Box 6"/>
            <p:cNvSpPr txBox="1">
              <a:spLocks noChangeArrowheads="1"/>
            </p:cNvSpPr>
            <p:nvPr/>
          </p:nvSpPr>
          <p:spPr bwMode="auto">
            <a:xfrm>
              <a:off x="323850" y="5734050"/>
              <a:ext cx="8640762"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AR" sz="1400" dirty="0"/>
                <a:t>GRÁFICO </a:t>
              </a:r>
              <a:r>
                <a:rPr lang="es-AR" sz="1400" dirty="0" smtClean="0"/>
                <a:t>49b: </a:t>
              </a:r>
              <a:r>
                <a:rPr lang="es-AR" sz="1400" dirty="0"/>
                <a:t>MORTALIDAD EN DIÁLISIS CRÓNICA EN ARGENTINA . TASAS AJUSTADAS POR EDAD, SEXO Y ETIOLOGÍAS. INCIDENTES MÁS PREVALENTES, TODAS LAS MODALIDADES. </a:t>
              </a:r>
            </a:p>
            <a:p>
              <a:pPr algn="ctr"/>
              <a:r>
                <a:rPr lang="es-AR" sz="1400" dirty="0"/>
                <a:t>REFERENCIA MORTALIDAD 2005.</a:t>
              </a:r>
            </a:p>
            <a:p>
              <a:pPr algn="ctr"/>
              <a:r>
                <a:rPr lang="es-AR" sz="1200" dirty="0"/>
                <a:t>Tasas en Muertos por 100 paciente-años al riesgo, con Intervalo de Confidencia del 95%  </a:t>
              </a:r>
              <a:endParaRPr lang="es-MX" sz="1200" dirty="0"/>
            </a:p>
          </p:txBody>
        </p:sp>
      </p:grpSp>
    </p:spTree>
    <p:extLst>
      <p:ext uri="{BB962C8B-B14F-4D97-AF65-F5344CB8AC3E}">
        <p14:creationId xmlns:p14="http://schemas.microsoft.com/office/powerpoint/2010/main" val="8231482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415671" y="1165974"/>
            <a:ext cx="8200322" cy="461665"/>
          </a:xfrm>
          <a:prstGeom prst="rect">
            <a:avLst/>
          </a:prstGeom>
          <a:noFill/>
        </p:spPr>
        <p:txBody>
          <a:bodyPr wrap="none" rtlCol="0">
            <a:spAutoFit/>
          </a:bodyPr>
          <a:lstStyle/>
          <a:p>
            <a:r>
              <a:rPr lang="es-ES_tradnl" sz="2400" dirty="0" smtClean="0"/>
              <a:t>RELACIÓN DE MORTALIDAD ESTANDARIZADA (RME) </a:t>
            </a:r>
            <a:endParaRPr lang="es-AR" sz="2400" dirty="0"/>
          </a:p>
        </p:txBody>
      </p:sp>
      <p:sp>
        <p:nvSpPr>
          <p:cNvPr id="3" name="2 CuadroTexto"/>
          <p:cNvSpPr txBox="1"/>
          <p:nvPr/>
        </p:nvSpPr>
        <p:spPr>
          <a:xfrm>
            <a:off x="2555776" y="2598003"/>
            <a:ext cx="4090030" cy="830997"/>
          </a:xfrm>
          <a:prstGeom prst="rect">
            <a:avLst/>
          </a:prstGeom>
          <a:noFill/>
        </p:spPr>
        <p:txBody>
          <a:bodyPr wrap="none" rtlCol="0">
            <a:spAutoFit/>
          </a:bodyPr>
          <a:lstStyle/>
          <a:p>
            <a:r>
              <a:rPr lang="es-ES_tradnl" sz="2400" dirty="0" smtClean="0"/>
              <a:t>  MUERTES OBSERVADAS</a:t>
            </a:r>
          </a:p>
          <a:p>
            <a:r>
              <a:rPr lang="es-ES_tradnl" sz="2400" dirty="0" smtClean="0"/>
              <a:t>   MUERTES ESPERADAS</a:t>
            </a:r>
            <a:endParaRPr lang="es-AR" sz="2400" dirty="0"/>
          </a:p>
        </p:txBody>
      </p:sp>
      <p:sp>
        <p:nvSpPr>
          <p:cNvPr id="4" name="3 CuadroTexto"/>
          <p:cNvSpPr txBox="1"/>
          <p:nvPr/>
        </p:nvSpPr>
        <p:spPr>
          <a:xfrm>
            <a:off x="1520443" y="2775411"/>
            <a:ext cx="1218603" cy="461665"/>
          </a:xfrm>
          <a:prstGeom prst="rect">
            <a:avLst/>
          </a:prstGeom>
          <a:noFill/>
        </p:spPr>
        <p:txBody>
          <a:bodyPr wrap="none" rtlCol="0">
            <a:spAutoFit/>
          </a:bodyPr>
          <a:lstStyle/>
          <a:p>
            <a:r>
              <a:rPr lang="es-ES_tradnl" sz="2400" dirty="0" smtClean="0"/>
              <a:t>RME = </a:t>
            </a:r>
            <a:endParaRPr lang="es-AR" sz="2400" dirty="0"/>
          </a:p>
        </p:txBody>
      </p:sp>
      <p:cxnSp>
        <p:nvCxnSpPr>
          <p:cNvPr id="6" name="5 Conector recto"/>
          <p:cNvCxnSpPr/>
          <p:nvPr/>
        </p:nvCxnSpPr>
        <p:spPr bwMode="auto">
          <a:xfrm>
            <a:off x="2668112" y="2996952"/>
            <a:ext cx="3920112" cy="0"/>
          </a:xfrm>
          <a:prstGeom prst="line">
            <a:avLst/>
          </a:prstGeom>
          <a:solidFill>
            <a:schemeClr val="accent1"/>
          </a:solidFill>
          <a:ln w="285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6 CuadroTexto"/>
          <p:cNvSpPr txBox="1"/>
          <p:nvPr/>
        </p:nvSpPr>
        <p:spPr>
          <a:xfrm>
            <a:off x="770255" y="4005064"/>
            <a:ext cx="7822206" cy="400110"/>
          </a:xfrm>
          <a:prstGeom prst="rect">
            <a:avLst/>
          </a:prstGeom>
          <a:noFill/>
        </p:spPr>
        <p:txBody>
          <a:bodyPr wrap="none" rtlCol="0">
            <a:spAutoFit/>
          </a:bodyPr>
          <a:lstStyle/>
          <a:p>
            <a:r>
              <a:rPr lang="es-ES_tradnl" sz="2000" dirty="0" smtClean="0"/>
              <a:t>RME &gt; 1.00  MAYOR MORTALIDAD QUE LA POB. REFERENTE </a:t>
            </a:r>
            <a:endParaRPr lang="es-AR" sz="2000" dirty="0"/>
          </a:p>
        </p:txBody>
      </p:sp>
      <p:sp>
        <p:nvSpPr>
          <p:cNvPr id="8" name="7 CuadroTexto"/>
          <p:cNvSpPr txBox="1"/>
          <p:nvPr/>
        </p:nvSpPr>
        <p:spPr>
          <a:xfrm>
            <a:off x="744849" y="4463551"/>
            <a:ext cx="7845738" cy="400110"/>
          </a:xfrm>
          <a:prstGeom prst="rect">
            <a:avLst/>
          </a:prstGeom>
          <a:noFill/>
        </p:spPr>
        <p:txBody>
          <a:bodyPr wrap="none" rtlCol="0">
            <a:spAutoFit/>
          </a:bodyPr>
          <a:lstStyle/>
          <a:p>
            <a:r>
              <a:rPr lang="es-ES_tradnl" sz="2000" dirty="0" smtClean="0"/>
              <a:t>RME &lt; 1.00  MENOR MORTALIDAD QUE LA POB. REFERENTE </a:t>
            </a:r>
            <a:endParaRPr lang="es-AR" sz="2000" dirty="0"/>
          </a:p>
        </p:txBody>
      </p:sp>
    </p:spTree>
    <p:extLst>
      <p:ext uri="{BB962C8B-B14F-4D97-AF65-F5344CB8AC3E}">
        <p14:creationId xmlns:p14="http://schemas.microsoft.com/office/powerpoint/2010/main" val="20265597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3 Grupo"/>
          <p:cNvGrpSpPr/>
          <p:nvPr/>
        </p:nvGrpSpPr>
        <p:grpSpPr>
          <a:xfrm>
            <a:off x="157163" y="239266"/>
            <a:ext cx="8856662" cy="6358086"/>
            <a:chOff x="157163" y="95250"/>
            <a:chExt cx="8856662" cy="6358086"/>
          </a:xfrm>
        </p:grpSpPr>
        <p:graphicFrame>
          <p:nvGraphicFramePr>
            <p:cNvPr id="2" name="Object 3"/>
            <p:cNvGraphicFramePr>
              <a:graphicFrameLocks noChangeAspect="1"/>
            </p:cNvGraphicFramePr>
            <p:nvPr>
              <p:extLst>
                <p:ext uri="{D42A27DB-BD31-4B8C-83A1-F6EECF244321}">
                  <p14:modId xmlns:p14="http://schemas.microsoft.com/office/powerpoint/2010/main" val="174510192"/>
                </p:ext>
              </p:extLst>
            </p:nvPr>
          </p:nvGraphicFramePr>
          <p:xfrm>
            <a:off x="157163" y="95250"/>
            <a:ext cx="8856662" cy="5589588"/>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 Box 4"/>
            <p:cNvSpPr txBox="1">
              <a:spLocks noChangeArrowheads="1"/>
            </p:cNvSpPr>
            <p:nvPr/>
          </p:nvSpPr>
          <p:spPr bwMode="auto">
            <a:xfrm>
              <a:off x="323850" y="5714672"/>
              <a:ext cx="8640762"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AR" sz="1600" dirty="0"/>
                <a:t>Gráfico 50: Relación de Mortalidad estandarizada por edad, sexo y etiologías</a:t>
              </a:r>
              <a:r>
                <a:rPr lang="es-AR" dirty="0"/>
                <a:t> </a:t>
              </a:r>
              <a:r>
                <a:rPr lang="es-AR" sz="1600" dirty="0"/>
                <a:t> </a:t>
              </a:r>
            </a:p>
            <a:p>
              <a:pPr algn="ctr"/>
              <a:r>
                <a:rPr lang="es-AR" sz="1200" dirty="0"/>
                <a:t>Con Intervalo de Confidencia del 95%  para la RME. Mortalidad en DC en Argentina . </a:t>
              </a:r>
              <a:endParaRPr lang="es-AR" sz="1200" dirty="0" smtClean="0"/>
            </a:p>
            <a:p>
              <a:pPr algn="ctr"/>
              <a:r>
                <a:rPr lang="es-AR" sz="1200" dirty="0" smtClean="0"/>
                <a:t>Incidentes </a:t>
              </a:r>
              <a:r>
                <a:rPr lang="es-AR" sz="1200" dirty="0"/>
                <a:t>más prevalentes, todas las modalidades. Referencia Mortalidad 2005.</a:t>
              </a:r>
              <a:endParaRPr lang="es-MX" sz="1200" dirty="0"/>
            </a:p>
          </p:txBody>
        </p:sp>
      </p:grpSp>
    </p:spTree>
    <p:extLst>
      <p:ext uri="{BB962C8B-B14F-4D97-AF65-F5344CB8AC3E}">
        <p14:creationId xmlns:p14="http://schemas.microsoft.com/office/powerpoint/2010/main" val="29035394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15842" name="Group 2"/>
          <p:cNvGrpSpPr>
            <a:grpSpLocks/>
          </p:cNvGrpSpPr>
          <p:nvPr/>
        </p:nvGrpSpPr>
        <p:grpSpPr bwMode="auto">
          <a:xfrm>
            <a:off x="157163" y="95250"/>
            <a:ext cx="8856662" cy="6130926"/>
            <a:chOff x="99" y="60"/>
            <a:chExt cx="5579" cy="3862"/>
          </a:xfrm>
        </p:grpSpPr>
        <p:sp>
          <p:nvSpPr>
            <p:cNvPr id="1315844" name="Line 4"/>
            <p:cNvSpPr>
              <a:spLocks noChangeShapeType="1"/>
            </p:cNvSpPr>
            <p:nvPr/>
          </p:nvSpPr>
          <p:spPr bwMode="auto">
            <a:xfrm flipH="1">
              <a:off x="522" y="2195"/>
              <a:ext cx="4989"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AR"/>
            </a:p>
          </p:txBody>
        </p:sp>
        <p:graphicFrame>
          <p:nvGraphicFramePr>
            <p:cNvPr id="2" name="Object 3"/>
            <p:cNvGraphicFramePr>
              <a:graphicFrameLocks noChangeAspect="1"/>
            </p:cNvGraphicFramePr>
            <p:nvPr>
              <p:extLst>
                <p:ext uri="{D42A27DB-BD31-4B8C-83A1-F6EECF244321}">
                  <p14:modId xmlns:p14="http://schemas.microsoft.com/office/powerpoint/2010/main" val="2961627918"/>
                </p:ext>
              </p:extLst>
            </p:nvPr>
          </p:nvGraphicFramePr>
          <p:xfrm>
            <a:off x="99" y="60"/>
            <a:ext cx="5579" cy="3521"/>
          </p:xfrm>
          <a:graphic>
            <a:graphicData uri="http://schemas.openxmlformats.org/drawingml/2006/chart">
              <c:chart xmlns:c="http://schemas.openxmlformats.org/drawingml/2006/chart" xmlns:r="http://schemas.openxmlformats.org/officeDocument/2006/relationships" r:id="rId2"/>
            </a:graphicData>
          </a:graphic>
        </p:graphicFrame>
        <p:sp>
          <p:nvSpPr>
            <p:cNvPr id="1315845" name="Text Box 5"/>
            <p:cNvSpPr txBox="1">
              <a:spLocks noChangeArrowheads="1"/>
            </p:cNvSpPr>
            <p:nvPr/>
          </p:nvSpPr>
          <p:spPr bwMode="auto">
            <a:xfrm>
              <a:off x="204" y="3612"/>
              <a:ext cx="5443" cy="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AR" sz="1400" dirty="0"/>
                <a:t>GRÁFICO </a:t>
              </a:r>
              <a:r>
                <a:rPr lang="es-AR" sz="1400" dirty="0" smtClean="0"/>
                <a:t>68.  </a:t>
              </a:r>
              <a:r>
                <a:rPr lang="es-AR" sz="1400" dirty="0"/>
                <a:t>TASAS BRUTAS </a:t>
              </a:r>
              <a:r>
                <a:rPr lang="es-AR" sz="1400" dirty="0" smtClean="0"/>
                <a:t>DE TRASPLANTE RENAL EN PACIENTES EN DC DE ARGENTINA </a:t>
              </a:r>
              <a:endParaRPr lang="es-AR" sz="1400" dirty="0"/>
            </a:p>
            <a:p>
              <a:pPr algn="ctr"/>
              <a:r>
                <a:rPr lang="es-AR" sz="1200" dirty="0"/>
                <a:t>Tasas en </a:t>
              </a:r>
              <a:r>
                <a:rPr lang="es-AR" sz="1200" dirty="0" smtClean="0"/>
                <a:t>Trasplantes </a:t>
              </a:r>
              <a:r>
                <a:rPr lang="es-AR" sz="1200" dirty="0"/>
                <a:t>por 100 paciente-años al riesgo, con Intervalo de Confidencia del 95%  </a:t>
              </a:r>
              <a:endParaRPr lang="es-MX" sz="1200" dirty="0"/>
            </a:p>
          </p:txBody>
        </p:sp>
      </p:grpSp>
    </p:spTree>
    <p:extLst>
      <p:ext uri="{BB962C8B-B14F-4D97-AF65-F5344CB8AC3E}">
        <p14:creationId xmlns:p14="http://schemas.microsoft.com/office/powerpoint/2010/main" val="13108012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15842" name="Group 2"/>
          <p:cNvGrpSpPr>
            <a:grpSpLocks/>
          </p:cNvGrpSpPr>
          <p:nvPr/>
        </p:nvGrpSpPr>
        <p:grpSpPr bwMode="auto">
          <a:xfrm>
            <a:off x="157163" y="95250"/>
            <a:ext cx="8856662" cy="6316664"/>
            <a:chOff x="99" y="60"/>
            <a:chExt cx="5579" cy="3979"/>
          </a:xfrm>
        </p:grpSpPr>
        <p:sp>
          <p:nvSpPr>
            <p:cNvPr id="1315844" name="Line 4"/>
            <p:cNvSpPr>
              <a:spLocks noChangeShapeType="1"/>
            </p:cNvSpPr>
            <p:nvPr/>
          </p:nvSpPr>
          <p:spPr bwMode="auto">
            <a:xfrm flipH="1">
              <a:off x="522" y="2195"/>
              <a:ext cx="4989"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AR"/>
            </a:p>
          </p:txBody>
        </p:sp>
        <p:graphicFrame>
          <p:nvGraphicFramePr>
            <p:cNvPr id="2" name="Object 3"/>
            <p:cNvGraphicFramePr>
              <a:graphicFrameLocks noChangeAspect="1"/>
            </p:cNvGraphicFramePr>
            <p:nvPr>
              <p:extLst>
                <p:ext uri="{D42A27DB-BD31-4B8C-83A1-F6EECF244321}">
                  <p14:modId xmlns:p14="http://schemas.microsoft.com/office/powerpoint/2010/main" val="3958533128"/>
                </p:ext>
              </p:extLst>
            </p:nvPr>
          </p:nvGraphicFramePr>
          <p:xfrm>
            <a:off x="99" y="60"/>
            <a:ext cx="5579" cy="3521"/>
          </p:xfrm>
          <a:graphic>
            <a:graphicData uri="http://schemas.openxmlformats.org/drawingml/2006/chart">
              <c:chart xmlns:c="http://schemas.openxmlformats.org/drawingml/2006/chart" xmlns:r="http://schemas.openxmlformats.org/officeDocument/2006/relationships" r:id="rId2"/>
            </a:graphicData>
          </a:graphic>
        </p:graphicFrame>
        <p:sp>
          <p:nvSpPr>
            <p:cNvPr id="1315845" name="Text Box 5"/>
            <p:cNvSpPr txBox="1">
              <a:spLocks noChangeArrowheads="1"/>
            </p:cNvSpPr>
            <p:nvPr/>
          </p:nvSpPr>
          <p:spPr bwMode="auto">
            <a:xfrm>
              <a:off x="113" y="3612"/>
              <a:ext cx="5534" cy="4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AR" sz="1400" dirty="0"/>
                <a:t>GRÁFICO </a:t>
              </a:r>
              <a:r>
                <a:rPr lang="es-AR" sz="1400" dirty="0" smtClean="0"/>
                <a:t>70a.  </a:t>
              </a:r>
              <a:r>
                <a:rPr lang="es-AR" sz="1400" dirty="0"/>
                <a:t>TASAS </a:t>
              </a:r>
              <a:r>
                <a:rPr lang="es-AR" sz="1400" dirty="0" smtClean="0"/>
                <a:t>AJUSTADAS DE TRASPLANTE RENAL EN PACIENTES EN DC DE ARGENTINA </a:t>
              </a:r>
              <a:endParaRPr lang="es-AR" sz="1400" dirty="0"/>
            </a:p>
            <a:p>
              <a:pPr algn="ctr"/>
              <a:r>
                <a:rPr lang="es-AR" sz="1200" dirty="0" smtClean="0"/>
                <a:t>Estandarización indirecta por edad, sexo y etiologías. Referencia Trasplantes del año 2005 </a:t>
              </a:r>
            </a:p>
            <a:p>
              <a:pPr algn="ctr"/>
              <a:r>
                <a:rPr lang="es-AR" sz="1200" dirty="0" smtClean="0"/>
                <a:t>Tasas </a:t>
              </a:r>
              <a:r>
                <a:rPr lang="es-AR" sz="1200" dirty="0"/>
                <a:t>en </a:t>
              </a:r>
              <a:r>
                <a:rPr lang="es-AR" sz="1200" dirty="0" smtClean="0"/>
                <a:t>Trasplantes </a:t>
              </a:r>
              <a:r>
                <a:rPr lang="es-AR" sz="1200" dirty="0"/>
                <a:t>por 100 paciente-años al riesgo, con Intervalo de Confidencia del 95%  </a:t>
              </a:r>
              <a:endParaRPr lang="es-MX" sz="1200" dirty="0"/>
            </a:p>
          </p:txBody>
        </p:sp>
      </p:grpSp>
    </p:spTree>
    <p:extLst>
      <p:ext uri="{BB962C8B-B14F-4D97-AF65-F5344CB8AC3E}">
        <p14:creationId xmlns:p14="http://schemas.microsoft.com/office/powerpoint/2010/main" val="18093657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79512" y="764704"/>
            <a:ext cx="8856984" cy="4862870"/>
          </a:xfrm>
          <a:prstGeom prst="rect">
            <a:avLst/>
          </a:prstGeom>
          <a:noFill/>
        </p:spPr>
        <p:txBody>
          <a:bodyPr wrap="square" rtlCol="0">
            <a:spAutoFit/>
          </a:bodyPr>
          <a:lstStyle/>
          <a:p>
            <a:r>
              <a:rPr lang="es-ES" dirty="0"/>
              <a:t> </a:t>
            </a:r>
            <a:r>
              <a:rPr lang="es-ES" sz="2000" dirty="0"/>
              <a:t>Existen 2 tipos de variables a observar y corregir, de ser necesario: </a:t>
            </a:r>
            <a:endParaRPr lang="es-ES" sz="2000" dirty="0" smtClean="0"/>
          </a:p>
          <a:p>
            <a:endParaRPr lang="es-ES" dirty="0" smtClean="0"/>
          </a:p>
          <a:p>
            <a:pPr marL="342900" indent="-342900">
              <a:buAutoNum type="arabicParenR"/>
            </a:pPr>
            <a:r>
              <a:rPr lang="es-ES" sz="2400" dirty="0" smtClean="0"/>
              <a:t>Variables </a:t>
            </a:r>
            <a:r>
              <a:rPr lang="es-ES" sz="2400" dirty="0"/>
              <a:t>subordinadas, intermedias o </a:t>
            </a:r>
            <a:r>
              <a:rPr lang="es-ES" sz="2400" dirty="0" smtClean="0"/>
              <a:t>parciales</a:t>
            </a:r>
            <a:r>
              <a:rPr lang="es-ES" dirty="0" smtClean="0"/>
              <a:t>. </a:t>
            </a:r>
          </a:p>
          <a:p>
            <a:pPr lvl="1"/>
            <a:r>
              <a:rPr lang="es-ES" dirty="0" smtClean="0"/>
              <a:t>Ej.:  </a:t>
            </a:r>
            <a:r>
              <a:rPr lang="es-ES" dirty="0"/>
              <a:t>Cumplir con el objetivo de llegar a tener el 90% de los pacientes con Kt/V ≥ </a:t>
            </a:r>
            <a:r>
              <a:rPr lang="es-ES" dirty="0" smtClean="0"/>
              <a:t>1.20; </a:t>
            </a:r>
            <a:r>
              <a:rPr lang="es-ES" dirty="0"/>
              <a:t>el </a:t>
            </a:r>
            <a:r>
              <a:rPr lang="es-ES" dirty="0" smtClean="0"/>
              <a:t>90</a:t>
            </a:r>
            <a:r>
              <a:rPr lang="es-ES" dirty="0"/>
              <a:t>% o más de los pacientes con </a:t>
            </a:r>
            <a:r>
              <a:rPr lang="es-ES" dirty="0" smtClean="0"/>
              <a:t>ACCESO DEFINITIVO; </a:t>
            </a:r>
            <a:r>
              <a:rPr lang="es-ES" dirty="0"/>
              <a:t>el 70% o más de los pacientes con </a:t>
            </a:r>
            <a:r>
              <a:rPr lang="es-ES" dirty="0" smtClean="0"/>
              <a:t>Albuminemia  </a:t>
            </a:r>
            <a:r>
              <a:rPr lang="es-ES" dirty="0"/>
              <a:t>≥3.5 </a:t>
            </a:r>
            <a:r>
              <a:rPr lang="es-ES" dirty="0" smtClean="0"/>
              <a:t>grs./</a:t>
            </a:r>
            <a:r>
              <a:rPr lang="es-ES" dirty="0"/>
              <a:t>dl. </a:t>
            </a:r>
            <a:endParaRPr lang="es-ES" dirty="0" smtClean="0"/>
          </a:p>
          <a:p>
            <a:r>
              <a:rPr lang="es-ES" dirty="0" smtClean="0"/>
              <a:t> </a:t>
            </a:r>
          </a:p>
          <a:p>
            <a:pPr marL="342900" indent="-342900">
              <a:buFont typeface="+mj-lt"/>
              <a:buAutoNum type="arabicParenR" startAt="2"/>
            </a:pPr>
            <a:r>
              <a:rPr lang="es-ES" sz="2400" dirty="0" smtClean="0"/>
              <a:t>Variables </a:t>
            </a:r>
            <a:r>
              <a:rPr lang="es-ES" sz="2400" dirty="0"/>
              <a:t>finales, definitivas, totales o Resultados finales</a:t>
            </a:r>
            <a:r>
              <a:rPr lang="es-ES" dirty="0"/>
              <a:t>. </a:t>
            </a:r>
            <a:endParaRPr lang="es-ES" dirty="0" smtClean="0"/>
          </a:p>
          <a:p>
            <a:pPr lvl="1"/>
            <a:r>
              <a:rPr lang="es-ES" dirty="0" smtClean="0"/>
              <a:t>Ej.: Tasas </a:t>
            </a:r>
            <a:r>
              <a:rPr lang="es-ES" dirty="0"/>
              <a:t>de Mortalidad y Morbilidad. </a:t>
            </a:r>
            <a:endParaRPr lang="es-ES" dirty="0" smtClean="0"/>
          </a:p>
          <a:p>
            <a:pPr marL="342900" indent="-342900">
              <a:buAutoNum type="arabicParenR" startAt="2"/>
            </a:pPr>
            <a:endParaRPr lang="es-ES" dirty="0"/>
          </a:p>
          <a:p>
            <a:pPr marL="342900" indent="-342900">
              <a:buAutoNum type="arabicParenR" startAt="2"/>
            </a:pPr>
            <a:endParaRPr lang="es-ES" dirty="0" smtClean="0"/>
          </a:p>
          <a:p>
            <a:pPr marL="342900" indent="-342900">
              <a:buAutoNum type="arabicParenR" startAt="2"/>
            </a:pPr>
            <a:endParaRPr lang="es-ES" dirty="0"/>
          </a:p>
          <a:p>
            <a:pPr algn="just"/>
            <a:r>
              <a:rPr lang="es-ES" sz="2000" dirty="0" smtClean="0"/>
              <a:t>Como </a:t>
            </a:r>
            <a:r>
              <a:rPr lang="es-ES" sz="2000" dirty="0"/>
              <a:t>sus nombres lo indican las primeras están subordinadas a las segundas; es decir, tienen que demostrar que se correlacionan con el resultado final, tienen que poder predecir este resultado definitivo. </a:t>
            </a:r>
            <a:endParaRPr lang="es-ES" sz="2000" dirty="0" smtClean="0"/>
          </a:p>
          <a:p>
            <a:pPr algn="just"/>
            <a:r>
              <a:rPr lang="es-ES" sz="2000" dirty="0" smtClean="0"/>
              <a:t>De </a:t>
            </a:r>
            <a:r>
              <a:rPr lang="es-ES" sz="2000" dirty="0"/>
              <a:t>no hacerlo pierden absolutamente su validez. </a:t>
            </a:r>
            <a:endParaRPr lang="es-AR" sz="2000" dirty="0"/>
          </a:p>
        </p:txBody>
      </p:sp>
    </p:spTree>
    <p:extLst>
      <p:ext uri="{BB962C8B-B14F-4D97-AF65-F5344CB8AC3E}">
        <p14:creationId xmlns:p14="http://schemas.microsoft.com/office/powerpoint/2010/main" val="38900521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415671" y="1165974"/>
            <a:ext cx="8223149" cy="461665"/>
          </a:xfrm>
          <a:prstGeom prst="rect">
            <a:avLst/>
          </a:prstGeom>
          <a:noFill/>
        </p:spPr>
        <p:txBody>
          <a:bodyPr wrap="none" rtlCol="0">
            <a:spAutoFit/>
          </a:bodyPr>
          <a:lstStyle/>
          <a:p>
            <a:r>
              <a:rPr lang="es-ES_tradnl" sz="2400" dirty="0" smtClean="0"/>
              <a:t>RELACIÓN DE TRASPLANTE ESTANDARIZADA (RTE) </a:t>
            </a:r>
            <a:endParaRPr lang="es-AR" sz="2400" dirty="0"/>
          </a:p>
        </p:txBody>
      </p:sp>
      <p:sp>
        <p:nvSpPr>
          <p:cNvPr id="3" name="2 CuadroTexto"/>
          <p:cNvSpPr txBox="1"/>
          <p:nvPr/>
        </p:nvSpPr>
        <p:spPr>
          <a:xfrm>
            <a:off x="2555776" y="2598003"/>
            <a:ext cx="4875502" cy="830997"/>
          </a:xfrm>
          <a:prstGeom prst="rect">
            <a:avLst/>
          </a:prstGeom>
          <a:noFill/>
        </p:spPr>
        <p:txBody>
          <a:bodyPr wrap="none" rtlCol="0">
            <a:spAutoFit/>
          </a:bodyPr>
          <a:lstStyle/>
          <a:p>
            <a:r>
              <a:rPr lang="es-ES_tradnl" sz="2400" dirty="0" smtClean="0"/>
              <a:t>  TRASPLANTES OBSERVADOS</a:t>
            </a:r>
          </a:p>
          <a:p>
            <a:r>
              <a:rPr lang="es-ES_tradnl" sz="2400" dirty="0" smtClean="0"/>
              <a:t>   TRASPLANTES ESPERADOS</a:t>
            </a:r>
            <a:endParaRPr lang="es-AR" sz="2400" dirty="0"/>
          </a:p>
        </p:txBody>
      </p:sp>
      <p:sp>
        <p:nvSpPr>
          <p:cNvPr id="4" name="3 CuadroTexto"/>
          <p:cNvSpPr txBox="1"/>
          <p:nvPr/>
        </p:nvSpPr>
        <p:spPr>
          <a:xfrm>
            <a:off x="1520443" y="2775411"/>
            <a:ext cx="1149674" cy="461665"/>
          </a:xfrm>
          <a:prstGeom prst="rect">
            <a:avLst/>
          </a:prstGeom>
          <a:noFill/>
        </p:spPr>
        <p:txBody>
          <a:bodyPr wrap="none" rtlCol="0">
            <a:spAutoFit/>
          </a:bodyPr>
          <a:lstStyle/>
          <a:p>
            <a:r>
              <a:rPr lang="es-ES_tradnl" sz="2400" dirty="0" smtClean="0"/>
              <a:t>RTE = </a:t>
            </a:r>
            <a:endParaRPr lang="es-AR" sz="2400" dirty="0"/>
          </a:p>
        </p:txBody>
      </p:sp>
      <p:cxnSp>
        <p:nvCxnSpPr>
          <p:cNvPr id="6" name="5 Conector recto"/>
          <p:cNvCxnSpPr/>
          <p:nvPr/>
        </p:nvCxnSpPr>
        <p:spPr bwMode="auto">
          <a:xfrm>
            <a:off x="2668112" y="2996952"/>
            <a:ext cx="4680000" cy="0"/>
          </a:xfrm>
          <a:prstGeom prst="line">
            <a:avLst/>
          </a:prstGeom>
          <a:solidFill>
            <a:schemeClr val="accent1"/>
          </a:solidFill>
          <a:ln w="285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6 CuadroTexto"/>
          <p:cNvSpPr txBox="1"/>
          <p:nvPr/>
        </p:nvSpPr>
        <p:spPr>
          <a:xfrm>
            <a:off x="770255" y="4005064"/>
            <a:ext cx="7847789" cy="400110"/>
          </a:xfrm>
          <a:prstGeom prst="rect">
            <a:avLst/>
          </a:prstGeom>
          <a:noFill/>
        </p:spPr>
        <p:txBody>
          <a:bodyPr wrap="none" rtlCol="0">
            <a:spAutoFit/>
          </a:bodyPr>
          <a:lstStyle/>
          <a:p>
            <a:r>
              <a:rPr lang="es-ES_tradnl" sz="2000" dirty="0" smtClean="0"/>
              <a:t>RTE &gt; 1.00  MAYOR ACTIVIDAD TX QUE LA POB. REFERENTE </a:t>
            </a:r>
            <a:endParaRPr lang="es-AR" sz="2000" dirty="0"/>
          </a:p>
        </p:txBody>
      </p:sp>
      <p:sp>
        <p:nvSpPr>
          <p:cNvPr id="8" name="7 CuadroTexto"/>
          <p:cNvSpPr txBox="1"/>
          <p:nvPr/>
        </p:nvSpPr>
        <p:spPr>
          <a:xfrm>
            <a:off x="744849" y="4463551"/>
            <a:ext cx="7927427" cy="400110"/>
          </a:xfrm>
          <a:prstGeom prst="rect">
            <a:avLst/>
          </a:prstGeom>
          <a:noFill/>
        </p:spPr>
        <p:txBody>
          <a:bodyPr wrap="none" rtlCol="0">
            <a:spAutoFit/>
          </a:bodyPr>
          <a:lstStyle/>
          <a:p>
            <a:r>
              <a:rPr lang="es-ES_tradnl" sz="2000" dirty="0" smtClean="0"/>
              <a:t>RME &lt; 1.00  MENOR ACTIVIDAD TX QUE LA POB. REFERENTE </a:t>
            </a:r>
            <a:endParaRPr lang="es-AR" sz="2000" dirty="0"/>
          </a:p>
        </p:txBody>
      </p:sp>
    </p:spTree>
    <p:extLst>
      <p:ext uri="{BB962C8B-B14F-4D97-AF65-F5344CB8AC3E}">
        <p14:creationId xmlns:p14="http://schemas.microsoft.com/office/powerpoint/2010/main" val="5391678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3 Grupo"/>
          <p:cNvGrpSpPr/>
          <p:nvPr/>
        </p:nvGrpSpPr>
        <p:grpSpPr>
          <a:xfrm>
            <a:off x="157163" y="239266"/>
            <a:ext cx="8856662" cy="6232654"/>
            <a:chOff x="157163" y="95250"/>
            <a:chExt cx="8856662" cy="6232654"/>
          </a:xfrm>
        </p:grpSpPr>
        <p:graphicFrame>
          <p:nvGraphicFramePr>
            <p:cNvPr id="2" name="Object 3"/>
            <p:cNvGraphicFramePr>
              <a:graphicFrameLocks noChangeAspect="1"/>
            </p:cNvGraphicFramePr>
            <p:nvPr>
              <p:extLst>
                <p:ext uri="{D42A27DB-BD31-4B8C-83A1-F6EECF244321}">
                  <p14:modId xmlns:p14="http://schemas.microsoft.com/office/powerpoint/2010/main" val="459908030"/>
                </p:ext>
              </p:extLst>
            </p:nvPr>
          </p:nvGraphicFramePr>
          <p:xfrm>
            <a:off x="157163" y="95250"/>
            <a:ext cx="8856662" cy="549399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 Box 4"/>
            <p:cNvSpPr txBox="1">
              <a:spLocks noChangeArrowheads="1"/>
            </p:cNvSpPr>
            <p:nvPr/>
          </p:nvSpPr>
          <p:spPr bwMode="auto">
            <a:xfrm>
              <a:off x="305630" y="5589240"/>
              <a:ext cx="8640762"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AR" sz="1600" dirty="0"/>
                <a:t>Gráfico </a:t>
              </a:r>
              <a:r>
                <a:rPr lang="es-AR" sz="1600" dirty="0" smtClean="0"/>
                <a:t>70b: </a:t>
              </a:r>
              <a:r>
                <a:rPr lang="es-AR" sz="1600" dirty="0"/>
                <a:t>Relación de </a:t>
              </a:r>
              <a:r>
                <a:rPr lang="es-AR" sz="1600" dirty="0" smtClean="0"/>
                <a:t>Trasplante estandarizada </a:t>
              </a:r>
              <a:r>
                <a:rPr lang="es-AR" sz="1600" dirty="0"/>
                <a:t>por edad, sexo y etiologías</a:t>
              </a:r>
              <a:r>
                <a:rPr lang="es-AR" dirty="0"/>
                <a:t> </a:t>
              </a:r>
              <a:r>
                <a:rPr lang="es-AR" sz="1600" dirty="0"/>
                <a:t> </a:t>
              </a:r>
            </a:p>
            <a:p>
              <a:pPr algn="ctr"/>
              <a:r>
                <a:rPr lang="es-AR" sz="1200" dirty="0"/>
                <a:t>Con Intervalo de Confidencia del 95%  para la </a:t>
              </a:r>
              <a:r>
                <a:rPr lang="es-AR" sz="1200" dirty="0" smtClean="0"/>
                <a:t>RTE</a:t>
              </a:r>
              <a:r>
                <a:rPr lang="es-AR" sz="1200" dirty="0"/>
                <a:t>. </a:t>
              </a:r>
              <a:r>
                <a:rPr lang="es-AR" sz="1200" dirty="0" smtClean="0"/>
                <a:t>Trasplantes </a:t>
              </a:r>
              <a:r>
                <a:rPr lang="es-AR" sz="1200" dirty="0"/>
                <a:t>en DC en Argentina . </a:t>
              </a:r>
              <a:endParaRPr lang="es-AR" sz="1200" dirty="0" smtClean="0"/>
            </a:p>
            <a:p>
              <a:pPr algn="ctr"/>
              <a:r>
                <a:rPr lang="es-AR" sz="1200" dirty="0" smtClean="0"/>
                <a:t>Incidentes </a:t>
              </a:r>
              <a:r>
                <a:rPr lang="es-AR" sz="1200" dirty="0"/>
                <a:t>más prevalentes, todas las modalidades. Referencia </a:t>
              </a:r>
              <a:r>
                <a:rPr lang="es-AR" sz="1200" dirty="0" smtClean="0"/>
                <a:t>Trasplantes en </a:t>
              </a:r>
              <a:r>
                <a:rPr lang="es-AR" sz="1200" dirty="0"/>
                <a:t>2005.</a:t>
              </a:r>
              <a:endParaRPr lang="es-MX" sz="1200" dirty="0"/>
            </a:p>
          </p:txBody>
        </p:sp>
      </p:grpSp>
    </p:spTree>
    <p:extLst>
      <p:ext uri="{BB962C8B-B14F-4D97-AF65-F5344CB8AC3E}">
        <p14:creationId xmlns:p14="http://schemas.microsoft.com/office/powerpoint/2010/main" val="10467519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39551" y="1340768"/>
            <a:ext cx="8112157" cy="461665"/>
          </a:xfrm>
          <a:prstGeom prst="rect">
            <a:avLst/>
          </a:prstGeom>
          <a:noFill/>
        </p:spPr>
        <p:txBody>
          <a:bodyPr wrap="none" rtlCol="0">
            <a:spAutoFit/>
          </a:bodyPr>
          <a:lstStyle/>
          <a:p>
            <a:r>
              <a:rPr lang="es-ES_tradnl" sz="2400" dirty="0" smtClean="0"/>
              <a:t>¿ PORQUÉ DEBEMOS ESTANDARIZAR O AJUSTAR ? </a:t>
            </a:r>
            <a:endParaRPr lang="es-AR" sz="2400" dirty="0"/>
          </a:p>
        </p:txBody>
      </p:sp>
      <p:sp>
        <p:nvSpPr>
          <p:cNvPr id="3" name="2 CuadroTexto"/>
          <p:cNvSpPr txBox="1"/>
          <p:nvPr/>
        </p:nvSpPr>
        <p:spPr>
          <a:xfrm>
            <a:off x="251520" y="2780928"/>
            <a:ext cx="3976281" cy="1477328"/>
          </a:xfrm>
          <a:prstGeom prst="rect">
            <a:avLst/>
          </a:prstGeom>
          <a:noFill/>
          <a:ln>
            <a:solidFill>
              <a:schemeClr val="tx1"/>
            </a:solidFill>
          </a:ln>
        </p:spPr>
        <p:txBody>
          <a:bodyPr wrap="none" rtlCol="0">
            <a:spAutoFit/>
          </a:bodyPr>
          <a:lstStyle/>
          <a:p>
            <a:pPr algn="ctr"/>
            <a:r>
              <a:rPr lang="es-ES_tradnl" dirty="0" smtClean="0"/>
              <a:t>POBLACIÓN  A:</a:t>
            </a:r>
          </a:p>
          <a:p>
            <a:pPr algn="ctr"/>
            <a:r>
              <a:rPr lang="es-ES_tradnl" dirty="0" smtClean="0"/>
              <a:t>EDAD PROMEDIO: </a:t>
            </a:r>
            <a:r>
              <a:rPr lang="es-ES_tradnl" u="sng" dirty="0" smtClean="0"/>
              <a:t>40 AÑOS</a:t>
            </a:r>
          </a:p>
          <a:p>
            <a:pPr algn="ctr"/>
            <a:r>
              <a:rPr lang="es-ES_tradnl" dirty="0" smtClean="0"/>
              <a:t>MAYORES DE 65 AÑOS: </a:t>
            </a:r>
            <a:r>
              <a:rPr lang="es-ES_tradnl" u="sng" dirty="0" smtClean="0"/>
              <a:t>12%</a:t>
            </a:r>
          </a:p>
          <a:p>
            <a:pPr algn="ctr"/>
            <a:r>
              <a:rPr lang="es-ES_tradnl" dirty="0" smtClean="0"/>
              <a:t>PORCENTAJE DE DBT:  </a:t>
            </a:r>
            <a:r>
              <a:rPr lang="es-ES_tradnl" u="sng" dirty="0" smtClean="0"/>
              <a:t>5%</a:t>
            </a:r>
          </a:p>
          <a:p>
            <a:pPr algn="ctr"/>
            <a:r>
              <a:rPr lang="es-ES_tradnl" dirty="0" smtClean="0"/>
              <a:t>PORCENTAJE DE MUJERES: </a:t>
            </a:r>
            <a:r>
              <a:rPr lang="es-ES_tradnl" u="sng" dirty="0" smtClean="0"/>
              <a:t>65% </a:t>
            </a:r>
            <a:endParaRPr lang="es-AR" u="sng" dirty="0"/>
          </a:p>
        </p:txBody>
      </p:sp>
      <p:sp>
        <p:nvSpPr>
          <p:cNvPr id="4" name="3 CuadroTexto"/>
          <p:cNvSpPr txBox="1"/>
          <p:nvPr/>
        </p:nvSpPr>
        <p:spPr>
          <a:xfrm>
            <a:off x="4860032" y="2791762"/>
            <a:ext cx="3976281" cy="1477328"/>
          </a:xfrm>
          <a:prstGeom prst="rect">
            <a:avLst/>
          </a:prstGeom>
          <a:noFill/>
          <a:ln>
            <a:solidFill>
              <a:schemeClr val="tx1"/>
            </a:solidFill>
          </a:ln>
        </p:spPr>
        <p:txBody>
          <a:bodyPr wrap="none" rtlCol="0">
            <a:spAutoFit/>
          </a:bodyPr>
          <a:lstStyle/>
          <a:p>
            <a:pPr algn="ctr"/>
            <a:r>
              <a:rPr lang="es-ES_tradnl" dirty="0" smtClean="0"/>
              <a:t>POBLACIÓN  B:</a:t>
            </a:r>
          </a:p>
          <a:p>
            <a:pPr algn="ctr"/>
            <a:r>
              <a:rPr lang="es-ES_tradnl" dirty="0" smtClean="0"/>
              <a:t>EDAD PROMEDIO: </a:t>
            </a:r>
            <a:r>
              <a:rPr lang="es-ES_tradnl" u="sng" dirty="0" smtClean="0"/>
              <a:t>65 AÑOS</a:t>
            </a:r>
          </a:p>
          <a:p>
            <a:pPr algn="ctr"/>
            <a:r>
              <a:rPr lang="es-ES_tradnl" dirty="0" smtClean="0"/>
              <a:t>MAYORES DE 65 AÑOS: </a:t>
            </a:r>
            <a:r>
              <a:rPr lang="es-ES_tradnl" u="sng" dirty="0" smtClean="0"/>
              <a:t>52%</a:t>
            </a:r>
          </a:p>
          <a:p>
            <a:pPr algn="ctr"/>
            <a:r>
              <a:rPr lang="es-ES_tradnl" dirty="0" smtClean="0"/>
              <a:t>PORCENTAJE DE DBT:  </a:t>
            </a:r>
            <a:r>
              <a:rPr lang="es-ES_tradnl" u="sng" dirty="0" smtClean="0"/>
              <a:t>35%</a:t>
            </a:r>
          </a:p>
          <a:p>
            <a:pPr algn="ctr"/>
            <a:r>
              <a:rPr lang="es-ES_tradnl" dirty="0" smtClean="0"/>
              <a:t>PORCENTAJE DE MUJERES: </a:t>
            </a:r>
            <a:r>
              <a:rPr lang="es-ES_tradnl" u="sng" dirty="0" smtClean="0"/>
              <a:t>45%</a:t>
            </a:r>
            <a:r>
              <a:rPr lang="es-ES_tradnl" dirty="0" smtClean="0"/>
              <a:t> </a:t>
            </a:r>
            <a:endParaRPr lang="es-AR" dirty="0"/>
          </a:p>
        </p:txBody>
      </p:sp>
      <p:sp>
        <p:nvSpPr>
          <p:cNvPr id="5" name="4 Flecha derecha"/>
          <p:cNvSpPr/>
          <p:nvPr/>
        </p:nvSpPr>
        <p:spPr bwMode="auto">
          <a:xfrm rot="2383734">
            <a:off x="2583285" y="4426685"/>
            <a:ext cx="1156889" cy="504056"/>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AR" sz="1800" b="1" i="0" u="none" strike="noStrike" cap="none" normalizeH="0" baseline="0" smtClean="0">
              <a:ln>
                <a:noFill/>
              </a:ln>
              <a:solidFill>
                <a:schemeClr val="tx1"/>
              </a:solidFill>
              <a:effectLst/>
              <a:latin typeface="Arial" pitchFamily="34" charset="0"/>
            </a:endParaRPr>
          </a:p>
        </p:txBody>
      </p:sp>
      <p:sp>
        <p:nvSpPr>
          <p:cNvPr id="6" name="5 Flecha derecha"/>
          <p:cNvSpPr/>
          <p:nvPr/>
        </p:nvSpPr>
        <p:spPr bwMode="auto">
          <a:xfrm rot="8220709">
            <a:off x="5392588" y="4427839"/>
            <a:ext cx="1063414" cy="504056"/>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AR" sz="1800" b="1" i="0" u="none" strike="noStrike" cap="none" normalizeH="0" baseline="0" smtClean="0">
              <a:ln>
                <a:noFill/>
              </a:ln>
              <a:solidFill>
                <a:schemeClr val="tx1"/>
              </a:solidFill>
              <a:effectLst/>
              <a:latin typeface="Arial" pitchFamily="34" charset="0"/>
            </a:endParaRPr>
          </a:p>
        </p:txBody>
      </p:sp>
      <p:sp>
        <p:nvSpPr>
          <p:cNvPr id="7" name="6 CuadroTexto"/>
          <p:cNvSpPr txBox="1"/>
          <p:nvPr/>
        </p:nvSpPr>
        <p:spPr>
          <a:xfrm>
            <a:off x="827584" y="5119093"/>
            <a:ext cx="7737952" cy="646331"/>
          </a:xfrm>
          <a:prstGeom prst="rect">
            <a:avLst/>
          </a:prstGeom>
          <a:solidFill>
            <a:schemeClr val="accent1"/>
          </a:solidFill>
          <a:ln>
            <a:solidFill>
              <a:schemeClr val="tx1"/>
            </a:solidFill>
          </a:ln>
        </p:spPr>
        <p:txBody>
          <a:bodyPr wrap="none" rtlCol="0">
            <a:spAutoFit/>
          </a:bodyPr>
          <a:lstStyle/>
          <a:p>
            <a:r>
              <a:rPr lang="es-ES_tradnl" dirty="0"/>
              <a:t>"</a:t>
            </a:r>
            <a:r>
              <a:rPr lang="es-ES_tradnl" dirty="0" smtClean="0"/>
              <a:t>IGUAL" TASA DE MORTALIDAD: 16 MUERTOS POR 100 P/AER</a:t>
            </a:r>
          </a:p>
          <a:p>
            <a:r>
              <a:rPr lang="es-ES_tradnl" dirty="0"/>
              <a:t>"IGUAL" </a:t>
            </a:r>
            <a:r>
              <a:rPr lang="es-ES_tradnl" dirty="0" smtClean="0"/>
              <a:t>TASA DE TRASPLANTE:  4  TRASPLANTES POR 100 P/AER</a:t>
            </a:r>
            <a:endParaRPr lang="es-AR" dirty="0"/>
          </a:p>
        </p:txBody>
      </p:sp>
      <p:sp>
        <p:nvSpPr>
          <p:cNvPr id="8" name="7 Rectángulo"/>
          <p:cNvSpPr/>
          <p:nvPr/>
        </p:nvSpPr>
        <p:spPr>
          <a:xfrm>
            <a:off x="3511620" y="6021288"/>
            <a:ext cx="1840568" cy="523220"/>
          </a:xfrm>
          <a:prstGeom prst="rect">
            <a:avLst/>
          </a:prstGeom>
          <a:solidFill>
            <a:srgbClr val="FFFF00"/>
          </a:solidFill>
          <a:ln>
            <a:solidFill>
              <a:schemeClr val="tx1"/>
            </a:solidFill>
          </a:ln>
        </p:spPr>
        <p:txBody>
          <a:bodyPr wrap="none">
            <a:spAutoFit/>
          </a:bodyPr>
          <a:lstStyle/>
          <a:p>
            <a:r>
              <a:rPr lang="es-ES_tradnl" sz="2800" dirty="0" smtClean="0"/>
              <a:t>¿IGUAL? </a:t>
            </a:r>
            <a:endParaRPr lang="es-AR" sz="2800" dirty="0"/>
          </a:p>
        </p:txBody>
      </p:sp>
    </p:spTree>
    <p:extLst>
      <p:ext uri="{BB962C8B-B14F-4D97-AF65-F5344CB8AC3E}">
        <p14:creationId xmlns:p14="http://schemas.microsoft.com/office/powerpoint/2010/main" val="1244333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500"/>
                                        <p:tgtEl>
                                          <p:spTgt spid="6"/>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up)">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up)">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 calcmode="lin" valueType="num">
                                      <p:cBhvr>
                                        <p:cTn id="20" dur="1000" fill="hold"/>
                                        <p:tgtEl>
                                          <p:spTgt spid="8"/>
                                        </p:tgtEl>
                                        <p:attrNameLst>
                                          <p:attrName>ppt_w</p:attrName>
                                        </p:attrNameLst>
                                      </p:cBhvr>
                                      <p:tavLst>
                                        <p:tav tm="0">
                                          <p:val>
                                            <p:fltVal val="0"/>
                                          </p:val>
                                        </p:tav>
                                        <p:tav tm="100000">
                                          <p:val>
                                            <p:strVal val="#ppt_w"/>
                                          </p:val>
                                        </p:tav>
                                      </p:tavLst>
                                    </p:anim>
                                    <p:anim calcmode="lin" valueType="num">
                                      <p:cBhvr>
                                        <p:cTn id="21" dur="1000" fill="hold"/>
                                        <p:tgtEl>
                                          <p:spTgt spid="8"/>
                                        </p:tgtEl>
                                        <p:attrNameLst>
                                          <p:attrName>ppt_h</p:attrName>
                                        </p:attrNameLst>
                                      </p:cBhvr>
                                      <p:tavLst>
                                        <p:tav tm="0">
                                          <p:val>
                                            <p:fltVal val="0"/>
                                          </p:val>
                                        </p:tav>
                                        <p:tav tm="100000">
                                          <p:val>
                                            <p:strVal val="#ppt_h"/>
                                          </p:val>
                                        </p:tav>
                                      </p:tavLst>
                                    </p:anim>
                                    <p:anim calcmode="lin" valueType="num">
                                      <p:cBhvr>
                                        <p:cTn id="22" dur="1000" fill="hold"/>
                                        <p:tgtEl>
                                          <p:spTgt spid="8"/>
                                        </p:tgtEl>
                                        <p:attrNameLst>
                                          <p:attrName>style.rotation</p:attrName>
                                        </p:attrNameLst>
                                      </p:cBhvr>
                                      <p:tavLst>
                                        <p:tav tm="0">
                                          <p:val>
                                            <p:fltVal val="90"/>
                                          </p:val>
                                        </p:tav>
                                        <p:tav tm="100000">
                                          <p:val>
                                            <p:fltVal val="0"/>
                                          </p:val>
                                        </p:tav>
                                      </p:tavLst>
                                    </p:anim>
                                    <p:animEffect transition="in" filter="fade">
                                      <p:cBhvr>
                                        <p:cTn id="23"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3 Grupo"/>
          <p:cNvGrpSpPr/>
          <p:nvPr/>
        </p:nvGrpSpPr>
        <p:grpSpPr>
          <a:xfrm>
            <a:off x="509588" y="450850"/>
            <a:ext cx="8342312" cy="6081713"/>
            <a:chOff x="509588" y="450850"/>
            <a:chExt cx="8342312" cy="6081713"/>
          </a:xfrm>
        </p:grpSpPr>
        <p:grpSp>
          <p:nvGrpSpPr>
            <p:cNvPr id="6" name="5 Grupo"/>
            <p:cNvGrpSpPr/>
            <p:nvPr/>
          </p:nvGrpSpPr>
          <p:grpSpPr>
            <a:xfrm>
              <a:off x="509588" y="450850"/>
              <a:ext cx="8342312" cy="6081713"/>
              <a:chOff x="509588" y="450850"/>
              <a:chExt cx="8342312" cy="6081713"/>
            </a:xfrm>
          </p:grpSpPr>
          <p:graphicFrame>
            <p:nvGraphicFramePr>
              <p:cNvPr id="5" name="Object 3"/>
              <p:cNvGraphicFramePr>
                <a:graphicFrameLocks noChangeAspect="1"/>
              </p:cNvGraphicFramePr>
              <p:nvPr>
                <p:extLst>
                  <p:ext uri="{D42A27DB-BD31-4B8C-83A1-F6EECF244321}">
                    <p14:modId xmlns:p14="http://schemas.microsoft.com/office/powerpoint/2010/main" val="3242790436"/>
                  </p:ext>
                </p:extLst>
              </p:nvPr>
            </p:nvGraphicFramePr>
            <p:xfrm>
              <a:off x="519113" y="455613"/>
              <a:ext cx="8332787" cy="55340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 name="Object 4"/>
              <p:cNvGraphicFramePr>
                <a:graphicFrameLocks noChangeAspect="1"/>
              </p:cNvGraphicFramePr>
              <p:nvPr>
                <p:extLst>
                  <p:ext uri="{D42A27DB-BD31-4B8C-83A1-F6EECF244321}">
                    <p14:modId xmlns:p14="http://schemas.microsoft.com/office/powerpoint/2010/main" val="437739668"/>
                  </p:ext>
                </p:extLst>
              </p:nvPr>
            </p:nvGraphicFramePr>
            <p:xfrm>
              <a:off x="509588" y="450850"/>
              <a:ext cx="8332787" cy="5534025"/>
            </p:xfrm>
            <a:graphic>
              <a:graphicData uri="http://schemas.openxmlformats.org/drawingml/2006/chart">
                <c:chart xmlns:c="http://schemas.openxmlformats.org/drawingml/2006/chart" xmlns:r="http://schemas.openxmlformats.org/officeDocument/2006/relationships" r:id="rId3"/>
              </a:graphicData>
            </a:graphic>
          </p:graphicFrame>
          <p:sp>
            <p:nvSpPr>
              <p:cNvPr id="822278" name="Text Box 6"/>
              <p:cNvSpPr txBox="1">
                <a:spLocks noChangeArrowheads="1"/>
              </p:cNvSpPr>
              <p:nvPr/>
            </p:nvSpPr>
            <p:spPr bwMode="auto">
              <a:xfrm>
                <a:off x="1241425" y="5870575"/>
                <a:ext cx="7002462" cy="661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s-AR" sz="1400" dirty="0"/>
                  <a:t>GRÁFICO </a:t>
                </a:r>
                <a:r>
                  <a:rPr lang="es-AR" sz="1400" dirty="0" smtClean="0"/>
                  <a:t>51:  </a:t>
                </a:r>
                <a:r>
                  <a:rPr lang="es-AR" sz="1400" dirty="0"/>
                  <a:t>TASAS AJUSTADAS DE MORTALIDAD EN DC  POR 100 P/AER  </a:t>
                </a:r>
              </a:p>
              <a:p>
                <a:pPr algn="ctr"/>
                <a:r>
                  <a:rPr lang="es-AR" sz="1400" dirty="0"/>
                  <a:t>POR GRUPOS QUINQUENALES DE EDAD</a:t>
                </a:r>
              </a:p>
              <a:p>
                <a:pPr algn="ctr"/>
                <a:r>
                  <a:rPr lang="es-AR" sz="900" dirty="0"/>
                  <a:t>Ajustadas por Sexo y Etiología. Referente Mortalidad 2005 </a:t>
                </a:r>
                <a:endParaRPr lang="es-MX" sz="900" dirty="0"/>
              </a:p>
            </p:txBody>
          </p:sp>
          <p:grpSp>
            <p:nvGrpSpPr>
              <p:cNvPr id="3" name="2 Grupo"/>
              <p:cNvGrpSpPr/>
              <p:nvPr/>
            </p:nvGrpSpPr>
            <p:grpSpPr>
              <a:xfrm>
                <a:off x="4572000" y="1268413"/>
                <a:ext cx="1152525" cy="790575"/>
                <a:chOff x="4572000" y="1268413"/>
                <a:chExt cx="1152525" cy="790575"/>
              </a:xfrm>
            </p:grpSpPr>
            <p:sp>
              <p:nvSpPr>
                <p:cNvPr id="822280" name="Rectangle 8"/>
                <p:cNvSpPr>
                  <a:spLocks noChangeArrowheads="1"/>
                </p:cNvSpPr>
                <p:nvPr/>
              </p:nvSpPr>
              <p:spPr bwMode="auto">
                <a:xfrm>
                  <a:off x="4572000" y="1268413"/>
                  <a:ext cx="1152525" cy="79057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AR"/>
                </a:p>
              </p:txBody>
            </p:sp>
            <p:sp>
              <p:nvSpPr>
                <p:cNvPr id="822281" name="AutoShape 9"/>
                <p:cNvSpPr>
                  <a:spLocks noChangeArrowheads="1"/>
                </p:cNvSpPr>
                <p:nvPr/>
              </p:nvSpPr>
              <p:spPr bwMode="auto">
                <a:xfrm>
                  <a:off x="4797635" y="1771651"/>
                  <a:ext cx="150976" cy="142875"/>
                </a:xfrm>
                <a:prstGeom prst="triangle">
                  <a:avLst>
                    <a:gd name="adj" fmla="val 50000"/>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AR"/>
                </a:p>
              </p:txBody>
            </p:sp>
            <p:sp>
              <p:nvSpPr>
                <p:cNvPr id="822282" name="Oval 10"/>
                <p:cNvSpPr>
                  <a:spLocks noChangeArrowheads="1"/>
                </p:cNvSpPr>
                <p:nvPr/>
              </p:nvSpPr>
              <p:spPr bwMode="auto">
                <a:xfrm>
                  <a:off x="4797635" y="1411288"/>
                  <a:ext cx="150976" cy="144463"/>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AR"/>
                </a:p>
              </p:txBody>
            </p:sp>
            <p:sp>
              <p:nvSpPr>
                <p:cNvPr id="822283" name="Text Box 11"/>
                <p:cNvSpPr txBox="1">
                  <a:spLocks noChangeArrowheads="1"/>
                </p:cNvSpPr>
                <p:nvPr/>
              </p:nvSpPr>
              <p:spPr bwMode="auto">
                <a:xfrm>
                  <a:off x="5003361" y="1311276"/>
                  <a:ext cx="63991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MX" sz="1600" dirty="0" smtClean="0"/>
                    <a:t>2016</a:t>
                  </a:r>
                  <a:endParaRPr lang="es-MX" sz="1600" dirty="0"/>
                </a:p>
              </p:txBody>
            </p:sp>
            <p:sp>
              <p:nvSpPr>
                <p:cNvPr id="822284" name="Text Box 12"/>
                <p:cNvSpPr txBox="1">
                  <a:spLocks noChangeArrowheads="1"/>
                </p:cNvSpPr>
                <p:nvPr/>
              </p:nvSpPr>
              <p:spPr bwMode="auto">
                <a:xfrm>
                  <a:off x="5003361" y="1671638"/>
                  <a:ext cx="66363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MX" sz="1600"/>
                    <a:t>2005</a:t>
                  </a:r>
                </a:p>
              </p:txBody>
            </p:sp>
          </p:grpSp>
          <p:sp>
            <p:nvSpPr>
              <p:cNvPr id="822285" name="Text Box 13"/>
              <p:cNvSpPr txBox="1">
                <a:spLocks noChangeArrowheads="1"/>
              </p:cNvSpPr>
              <p:nvPr/>
            </p:nvSpPr>
            <p:spPr bwMode="auto">
              <a:xfrm>
                <a:off x="3924300" y="4646463"/>
                <a:ext cx="2159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s-AR" b="0" dirty="0"/>
                  <a:t>*</a:t>
                </a:r>
                <a:endParaRPr lang="es-MX" b="0" dirty="0"/>
              </a:p>
            </p:txBody>
          </p:sp>
          <p:sp>
            <p:nvSpPr>
              <p:cNvPr id="822287" name="Text Box 15"/>
              <p:cNvSpPr txBox="1">
                <a:spLocks noChangeArrowheads="1"/>
              </p:cNvSpPr>
              <p:nvPr/>
            </p:nvSpPr>
            <p:spPr bwMode="auto">
              <a:xfrm>
                <a:off x="5795963" y="3645024"/>
                <a:ext cx="2159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s-AR" b="0" dirty="0"/>
                  <a:t>*</a:t>
                </a:r>
                <a:endParaRPr lang="es-MX" b="0" dirty="0"/>
              </a:p>
            </p:txBody>
          </p:sp>
          <p:sp>
            <p:nvSpPr>
              <p:cNvPr id="822288" name="Text Box 16"/>
              <p:cNvSpPr txBox="1">
                <a:spLocks noChangeArrowheads="1"/>
              </p:cNvSpPr>
              <p:nvPr/>
            </p:nvSpPr>
            <p:spPr bwMode="auto">
              <a:xfrm>
                <a:off x="3059113" y="4652963"/>
                <a:ext cx="431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AR" b="0" dirty="0"/>
                  <a:t>*</a:t>
                </a:r>
                <a:endParaRPr lang="es-MX" b="0" dirty="0"/>
              </a:p>
            </p:txBody>
          </p:sp>
          <p:sp>
            <p:nvSpPr>
              <p:cNvPr id="822289" name="Text Box 17"/>
              <p:cNvSpPr txBox="1">
                <a:spLocks noChangeArrowheads="1"/>
              </p:cNvSpPr>
              <p:nvPr/>
            </p:nvSpPr>
            <p:spPr bwMode="auto">
              <a:xfrm>
                <a:off x="5364163" y="3998391"/>
                <a:ext cx="3603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AR" b="0" dirty="0"/>
                  <a:t>*</a:t>
                </a:r>
                <a:endParaRPr lang="es-MX" b="0" dirty="0"/>
              </a:p>
            </p:txBody>
          </p:sp>
          <p:sp>
            <p:nvSpPr>
              <p:cNvPr id="822290" name="Text Box 18"/>
              <p:cNvSpPr txBox="1">
                <a:spLocks noChangeArrowheads="1"/>
              </p:cNvSpPr>
              <p:nvPr/>
            </p:nvSpPr>
            <p:spPr bwMode="auto">
              <a:xfrm>
                <a:off x="6011863" y="3429000"/>
                <a:ext cx="431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s-AR" b="0" dirty="0"/>
                  <a:t>*</a:t>
                </a:r>
                <a:endParaRPr lang="es-MX" b="0" dirty="0"/>
              </a:p>
            </p:txBody>
          </p:sp>
          <p:sp>
            <p:nvSpPr>
              <p:cNvPr id="822291" name="Text Box 19"/>
              <p:cNvSpPr txBox="1">
                <a:spLocks noChangeArrowheads="1"/>
              </p:cNvSpPr>
              <p:nvPr/>
            </p:nvSpPr>
            <p:spPr bwMode="auto">
              <a:xfrm>
                <a:off x="2411413" y="2556768"/>
                <a:ext cx="1928812"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AR" sz="3200" b="0" baseline="-25000" dirty="0"/>
                  <a:t>*</a:t>
                </a:r>
                <a:r>
                  <a:rPr lang="es-AR" sz="3200" b="0" dirty="0"/>
                  <a:t> </a:t>
                </a:r>
                <a:r>
                  <a:rPr lang="es-AR" sz="1200" b="0" dirty="0" smtClean="0"/>
                  <a:t>Diferencia significativa</a:t>
                </a:r>
                <a:endParaRPr lang="es-MX" sz="1200" dirty="0"/>
              </a:p>
            </p:txBody>
          </p:sp>
          <p:sp>
            <p:nvSpPr>
              <p:cNvPr id="20" name="Text Box 18"/>
              <p:cNvSpPr txBox="1">
                <a:spLocks noChangeArrowheads="1"/>
              </p:cNvSpPr>
              <p:nvPr/>
            </p:nvSpPr>
            <p:spPr bwMode="auto">
              <a:xfrm>
                <a:off x="6768000" y="2808000"/>
                <a:ext cx="431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s-AR" b="0" dirty="0"/>
                  <a:t>*</a:t>
                </a:r>
                <a:endParaRPr lang="es-MX" b="0" dirty="0"/>
              </a:p>
            </p:txBody>
          </p:sp>
        </p:grpSp>
        <p:sp>
          <p:nvSpPr>
            <p:cNvPr id="22" name="Text Box 13"/>
            <p:cNvSpPr txBox="1">
              <a:spLocks noChangeArrowheads="1"/>
            </p:cNvSpPr>
            <p:nvPr/>
          </p:nvSpPr>
          <p:spPr bwMode="auto">
            <a:xfrm>
              <a:off x="3528000" y="4608000"/>
              <a:ext cx="2159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s-AR" b="0" dirty="0"/>
                <a:t>*</a:t>
              </a:r>
              <a:endParaRPr lang="es-MX" b="0" dirty="0"/>
            </a:p>
          </p:txBody>
        </p:sp>
        <p:sp>
          <p:nvSpPr>
            <p:cNvPr id="23" name="Text Box 13"/>
            <p:cNvSpPr txBox="1">
              <a:spLocks noChangeArrowheads="1"/>
            </p:cNvSpPr>
            <p:nvPr/>
          </p:nvSpPr>
          <p:spPr bwMode="auto">
            <a:xfrm>
              <a:off x="4644008" y="4437112"/>
              <a:ext cx="2159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s-AR" b="0" dirty="0"/>
                <a:t>*</a:t>
              </a:r>
              <a:endParaRPr lang="es-MX" b="0" dirty="0"/>
            </a:p>
          </p:txBody>
        </p:sp>
      </p:grpSp>
    </p:spTree>
    <p:extLst>
      <p:ext uri="{BB962C8B-B14F-4D97-AF65-F5344CB8AC3E}">
        <p14:creationId xmlns:p14="http://schemas.microsoft.com/office/powerpoint/2010/main" val="37346525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4 Grupo"/>
          <p:cNvGrpSpPr/>
          <p:nvPr/>
        </p:nvGrpSpPr>
        <p:grpSpPr>
          <a:xfrm>
            <a:off x="1688934" y="116632"/>
            <a:ext cx="5691378" cy="6696744"/>
            <a:chOff x="392790" y="116632"/>
            <a:chExt cx="5691378" cy="6696744"/>
          </a:xfrm>
        </p:grpSpPr>
        <p:graphicFrame>
          <p:nvGraphicFramePr>
            <p:cNvPr id="2" name="Object 3"/>
            <p:cNvGraphicFramePr>
              <a:graphicFrameLocks/>
            </p:cNvGraphicFramePr>
            <p:nvPr>
              <p:extLst>
                <p:ext uri="{D42A27DB-BD31-4B8C-83A1-F6EECF244321}">
                  <p14:modId xmlns:p14="http://schemas.microsoft.com/office/powerpoint/2010/main" val="1366839381"/>
                </p:ext>
              </p:extLst>
            </p:nvPr>
          </p:nvGraphicFramePr>
          <p:xfrm>
            <a:off x="392790" y="116632"/>
            <a:ext cx="5691378" cy="6239262"/>
          </p:xfrm>
          <a:graphic>
            <a:graphicData uri="http://schemas.openxmlformats.org/drawingml/2006/chart">
              <c:chart xmlns:c="http://schemas.openxmlformats.org/drawingml/2006/chart" xmlns:r="http://schemas.openxmlformats.org/officeDocument/2006/relationships" r:id="rId2"/>
            </a:graphicData>
          </a:graphic>
        </p:graphicFrame>
        <p:sp>
          <p:nvSpPr>
            <p:cNvPr id="1132548" name="Text Box 4"/>
            <p:cNvSpPr txBox="1">
              <a:spLocks noChangeArrowheads="1"/>
            </p:cNvSpPr>
            <p:nvPr/>
          </p:nvSpPr>
          <p:spPr bwMode="auto">
            <a:xfrm>
              <a:off x="539552" y="6283886"/>
              <a:ext cx="5472608" cy="5294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AR" sz="1400" dirty="0"/>
                <a:t>GRÁFICO </a:t>
              </a:r>
              <a:r>
                <a:rPr lang="es-AR" sz="1400" dirty="0" smtClean="0"/>
                <a:t>48a: </a:t>
              </a:r>
              <a:r>
                <a:rPr lang="es-AR" sz="1400" dirty="0"/>
                <a:t>EVOLUCIÓN DE LAS </a:t>
              </a:r>
              <a:r>
                <a:rPr lang="es-AR" sz="1400" dirty="0" smtClean="0"/>
                <a:t>TASAS BRUTAS  </a:t>
              </a:r>
              <a:r>
                <a:rPr lang="es-AR" sz="1400" dirty="0"/>
                <a:t>DE </a:t>
              </a:r>
              <a:r>
                <a:rPr lang="es-AR" sz="1400" dirty="0" smtClean="0"/>
                <a:t>MORTALIDAD </a:t>
              </a:r>
              <a:r>
                <a:rPr lang="es-AR" sz="1400" dirty="0"/>
                <a:t>EN DC EN </a:t>
              </a:r>
              <a:r>
                <a:rPr lang="es-AR" sz="1400" dirty="0" smtClean="0"/>
                <a:t>NEFROPATÍA DIABÉTICA Y OTRAS</a:t>
              </a:r>
              <a:endParaRPr lang="es-MX" sz="1400" u="sng" dirty="0"/>
            </a:p>
          </p:txBody>
        </p:sp>
      </p:grpSp>
    </p:spTree>
    <p:extLst>
      <p:ext uri="{BB962C8B-B14F-4D97-AF65-F5344CB8AC3E}">
        <p14:creationId xmlns:p14="http://schemas.microsoft.com/office/powerpoint/2010/main" val="7509883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3 Grupo"/>
          <p:cNvGrpSpPr/>
          <p:nvPr/>
        </p:nvGrpSpPr>
        <p:grpSpPr>
          <a:xfrm>
            <a:off x="130621" y="95250"/>
            <a:ext cx="8905875" cy="6201876"/>
            <a:chOff x="130621" y="95250"/>
            <a:chExt cx="8905875" cy="6201876"/>
          </a:xfrm>
        </p:grpSpPr>
        <p:graphicFrame>
          <p:nvGraphicFramePr>
            <p:cNvPr id="6" name="Object 3"/>
            <p:cNvGraphicFramePr>
              <a:graphicFrameLocks noChangeAspect="1"/>
            </p:cNvGraphicFramePr>
            <p:nvPr>
              <p:extLst>
                <p:ext uri="{D42A27DB-BD31-4B8C-83A1-F6EECF244321}">
                  <p14:modId xmlns:p14="http://schemas.microsoft.com/office/powerpoint/2010/main" val="1738395153"/>
                </p:ext>
              </p:extLst>
            </p:nvPr>
          </p:nvGraphicFramePr>
          <p:xfrm>
            <a:off x="130621" y="162483"/>
            <a:ext cx="8856662" cy="55895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 name="Object 3"/>
            <p:cNvGraphicFramePr>
              <a:graphicFrameLocks noChangeAspect="1"/>
            </p:cNvGraphicFramePr>
            <p:nvPr>
              <p:extLst>
                <p:ext uri="{D42A27DB-BD31-4B8C-83A1-F6EECF244321}">
                  <p14:modId xmlns:p14="http://schemas.microsoft.com/office/powerpoint/2010/main" val="491855834"/>
                </p:ext>
              </p:extLst>
            </p:nvPr>
          </p:nvGraphicFramePr>
          <p:xfrm>
            <a:off x="179834" y="95250"/>
            <a:ext cx="8856662" cy="5589588"/>
          </p:xfrm>
          <a:graphic>
            <a:graphicData uri="http://schemas.openxmlformats.org/drawingml/2006/chart">
              <c:chart xmlns:c="http://schemas.openxmlformats.org/drawingml/2006/chart" xmlns:r="http://schemas.openxmlformats.org/officeDocument/2006/relationships" r:id="rId3"/>
            </a:graphicData>
          </a:graphic>
        </p:graphicFrame>
        <p:sp>
          <p:nvSpPr>
            <p:cNvPr id="1315845" name="Text Box 5"/>
            <p:cNvSpPr txBox="1">
              <a:spLocks noChangeArrowheads="1"/>
            </p:cNvSpPr>
            <p:nvPr/>
          </p:nvSpPr>
          <p:spPr bwMode="auto">
            <a:xfrm>
              <a:off x="346521" y="5589240"/>
              <a:ext cx="8640762"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ts val="0"/>
                </a:spcBef>
              </a:pPr>
              <a:r>
                <a:rPr lang="es-AR" sz="1400" dirty="0"/>
                <a:t>GRÁFICO </a:t>
              </a:r>
              <a:r>
                <a:rPr lang="es-AR" sz="1400" dirty="0" smtClean="0"/>
                <a:t>52a. </a:t>
              </a:r>
              <a:r>
                <a:rPr lang="es-AR" sz="1400" dirty="0"/>
                <a:t>MORTALIDAD EN DIÁLISIS CRÓNICA </a:t>
              </a:r>
              <a:r>
                <a:rPr lang="es-AR" sz="1400" dirty="0" smtClean="0"/>
                <a:t>EN DIFERENTES GÉNEROS</a:t>
              </a:r>
            </a:p>
            <a:p>
              <a:pPr algn="ctr">
                <a:spcBef>
                  <a:spcPts val="0"/>
                </a:spcBef>
              </a:pPr>
              <a:r>
                <a:rPr lang="es-AR" sz="1400" u="sng" dirty="0" smtClean="0"/>
                <a:t>TASAS </a:t>
              </a:r>
              <a:r>
                <a:rPr lang="es-AR" sz="1400" u="sng" dirty="0"/>
                <a:t>BRUTAS</a:t>
              </a:r>
              <a:r>
                <a:rPr lang="es-AR" sz="1400" dirty="0"/>
                <a:t> . INCIDENTES MÁS PREVALENTES, TODAS LAS MODALIDADES. </a:t>
              </a:r>
            </a:p>
            <a:p>
              <a:pPr algn="ctr">
                <a:spcBef>
                  <a:spcPts val="0"/>
                </a:spcBef>
              </a:pPr>
              <a:r>
                <a:rPr lang="es-AR" sz="1200" dirty="0"/>
                <a:t>Tasas en Muertos por 100 paciente-años al riesgo, con Intervalo de Confidencia del 95%  </a:t>
              </a:r>
              <a:endParaRPr lang="es-MX" sz="1200" dirty="0"/>
            </a:p>
          </p:txBody>
        </p:sp>
        <p:sp>
          <p:nvSpPr>
            <p:cNvPr id="3" name="2 CuadroTexto"/>
            <p:cNvSpPr txBox="1"/>
            <p:nvPr/>
          </p:nvSpPr>
          <p:spPr>
            <a:xfrm>
              <a:off x="7042943" y="4621866"/>
              <a:ext cx="936104" cy="276999"/>
            </a:xfrm>
            <a:prstGeom prst="rect">
              <a:avLst/>
            </a:prstGeom>
            <a:solidFill>
              <a:schemeClr val="bg1"/>
            </a:solidFill>
          </p:spPr>
          <p:txBody>
            <a:bodyPr wrap="square" rtlCol="0">
              <a:spAutoFit/>
            </a:bodyPr>
            <a:lstStyle/>
            <a:p>
              <a:pPr algn="r"/>
              <a:r>
                <a:rPr lang="es-ES_tradnl" sz="1200" dirty="0" smtClean="0"/>
                <a:t>VARONES</a:t>
              </a:r>
              <a:endParaRPr lang="es-AR" sz="1200" dirty="0"/>
            </a:p>
          </p:txBody>
        </p:sp>
      </p:grpSp>
    </p:spTree>
    <p:extLst>
      <p:ext uri="{BB962C8B-B14F-4D97-AF65-F5344CB8AC3E}">
        <p14:creationId xmlns:p14="http://schemas.microsoft.com/office/powerpoint/2010/main" val="41602830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3 Grupo"/>
          <p:cNvGrpSpPr/>
          <p:nvPr/>
        </p:nvGrpSpPr>
        <p:grpSpPr>
          <a:xfrm>
            <a:off x="392790" y="116632"/>
            <a:ext cx="8366496" cy="6434145"/>
            <a:chOff x="406400" y="174816"/>
            <a:chExt cx="8366496" cy="6357960"/>
          </a:xfrm>
        </p:grpSpPr>
        <p:graphicFrame>
          <p:nvGraphicFramePr>
            <p:cNvPr id="2" name="Object 3"/>
            <p:cNvGraphicFramePr>
              <a:graphicFrameLocks/>
            </p:cNvGraphicFramePr>
            <p:nvPr>
              <p:extLst>
                <p:ext uri="{D42A27DB-BD31-4B8C-83A1-F6EECF244321}">
                  <p14:modId xmlns:p14="http://schemas.microsoft.com/office/powerpoint/2010/main" val="2588612125"/>
                </p:ext>
              </p:extLst>
            </p:nvPr>
          </p:nvGraphicFramePr>
          <p:xfrm>
            <a:off x="406400" y="174816"/>
            <a:ext cx="8144236" cy="5905896"/>
          </p:xfrm>
          <a:graphic>
            <a:graphicData uri="http://schemas.openxmlformats.org/drawingml/2006/chart">
              <c:chart xmlns:c="http://schemas.openxmlformats.org/drawingml/2006/chart" xmlns:r="http://schemas.openxmlformats.org/officeDocument/2006/relationships" r:id="rId2"/>
            </a:graphicData>
          </a:graphic>
        </p:graphicFrame>
        <p:sp>
          <p:nvSpPr>
            <p:cNvPr id="1132548" name="Text Box 4"/>
            <p:cNvSpPr txBox="1">
              <a:spLocks noChangeArrowheads="1"/>
            </p:cNvSpPr>
            <p:nvPr/>
          </p:nvSpPr>
          <p:spPr bwMode="auto">
            <a:xfrm>
              <a:off x="755649" y="6009556"/>
              <a:ext cx="79914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AR" sz="1400" dirty="0"/>
                <a:t>GRÁFICO </a:t>
              </a:r>
              <a:r>
                <a:rPr lang="es-AR" sz="1400" dirty="0" smtClean="0"/>
                <a:t>69f: </a:t>
              </a:r>
              <a:r>
                <a:rPr lang="es-AR" sz="1400" dirty="0"/>
                <a:t>EVOLUCIÓN DE LAS </a:t>
              </a:r>
              <a:r>
                <a:rPr lang="es-AR" sz="1400" dirty="0" smtClean="0"/>
                <a:t>TASAS BRUTAS  </a:t>
              </a:r>
              <a:r>
                <a:rPr lang="es-AR" sz="1400" dirty="0"/>
                <a:t>DE </a:t>
              </a:r>
              <a:r>
                <a:rPr lang="es-AR" sz="1400" dirty="0" smtClean="0"/>
                <a:t>TRASPLANTE EN </a:t>
              </a:r>
              <a:r>
                <a:rPr lang="es-AR" sz="1400" dirty="0"/>
                <a:t>DIFERENTES </a:t>
              </a:r>
              <a:r>
                <a:rPr lang="es-AR" sz="1400" dirty="0" smtClean="0"/>
                <a:t>GRUPOS </a:t>
              </a:r>
              <a:r>
                <a:rPr lang="es-AR" sz="1400" dirty="0"/>
                <a:t>DE </a:t>
              </a:r>
              <a:r>
                <a:rPr lang="es-AR" sz="1400" dirty="0" smtClean="0"/>
                <a:t>EDAD. </a:t>
              </a:r>
              <a:r>
                <a:rPr lang="es-AR" sz="1400" u="sng" dirty="0" smtClean="0"/>
                <a:t>ETIOLOGÍAS DE IRD </a:t>
              </a:r>
              <a:endParaRPr lang="es-MX" sz="1400" u="sng" dirty="0"/>
            </a:p>
          </p:txBody>
        </p:sp>
        <p:graphicFrame>
          <p:nvGraphicFramePr>
            <p:cNvPr id="3" name="Object 5"/>
            <p:cNvGraphicFramePr>
              <a:graphicFrameLocks noChangeAspect="1"/>
            </p:cNvGraphicFramePr>
            <p:nvPr>
              <p:extLst>
                <p:ext uri="{D42A27DB-BD31-4B8C-83A1-F6EECF244321}">
                  <p14:modId xmlns:p14="http://schemas.microsoft.com/office/powerpoint/2010/main" val="2696854045"/>
                </p:ext>
              </p:extLst>
            </p:nvPr>
          </p:nvGraphicFramePr>
          <p:xfrm>
            <a:off x="4441593" y="174817"/>
            <a:ext cx="4331303" cy="5869666"/>
          </p:xfrm>
          <a:graphic>
            <a:graphicData uri="http://schemas.openxmlformats.org/drawingml/2006/chart">
              <c:chart xmlns:c="http://schemas.openxmlformats.org/drawingml/2006/chart" xmlns:r="http://schemas.openxmlformats.org/officeDocument/2006/relationships" r:id="rId3"/>
            </a:graphicData>
          </a:graphic>
        </p:graphicFrame>
        <p:sp>
          <p:nvSpPr>
            <p:cNvPr id="1132550" name="Text Box 6"/>
            <p:cNvSpPr txBox="1">
              <a:spLocks noChangeArrowheads="1"/>
            </p:cNvSpPr>
            <p:nvPr/>
          </p:nvSpPr>
          <p:spPr bwMode="auto">
            <a:xfrm>
              <a:off x="1633280" y="189701"/>
              <a:ext cx="1968809" cy="304133"/>
            </a:xfrm>
            <a:prstGeom prst="rect">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ES_tradnl" sz="1400" dirty="0" smtClean="0"/>
                <a:t>OTRAS ETIOLOGÍAS</a:t>
              </a:r>
              <a:endParaRPr lang="es-AR" sz="1400" dirty="0"/>
            </a:p>
          </p:txBody>
        </p:sp>
        <p:sp>
          <p:nvSpPr>
            <p:cNvPr id="1132551" name="Text Box 7"/>
            <p:cNvSpPr txBox="1">
              <a:spLocks noChangeArrowheads="1"/>
            </p:cNvSpPr>
            <p:nvPr/>
          </p:nvSpPr>
          <p:spPr bwMode="auto">
            <a:xfrm>
              <a:off x="5809746" y="205489"/>
              <a:ext cx="2345835" cy="304133"/>
            </a:xfrm>
            <a:prstGeom prst="rect">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ES_tradnl" sz="1400" dirty="0" smtClean="0"/>
                <a:t>NEFROPATÍA DIABÉTICA</a:t>
              </a:r>
              <a:endParaRPr lang="es-AR" sz="1400" dirty="0"/>
            </a:p>
          </p:txBody>
        </p:sp>
      </p:grpSp>
    </p:spTree>
    <p:extLst>
      <p:ext uri="{BB962C8B-B14F-4D97-AF65-F5344CB8AC3E}">
        <p14:creationId xmlns:p14="http://schemas.microsoft.com/office/powerpoint/2010/main" val="722660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3 Grupo"/>
          <p:cNvGrpSpPr/>
          <p:nvPr/>
        </p:nvGrpSpPr>
        <p:grpSpPr>
          <a:xfrm>
            <a:off x="130621" y="95250"/>
            <a:ext cx="8905875" cy="6439966"/>
            <a:chOff x="35942" y="95250"/>
            <a:chExt cx="8905875" cy="6439966"/>
          </a:xfrm>
        </p:grpSpPr>
        <p:graphicFrame>
          <p:nvGraphicFramePr>
            <p:cNvPr id="6" name="Object 3"/>
            <p:cNvGraphicFramePr>
              <a:graphicFrameLocks noChangeAspect="1"/>
            </p:cNvGraphicFramePr>
            <p:nvPr>
              <p:extLst>
                <p:ext uri="{D42A27DB-BD31-4B8C-83A1-F6EECF244321}">
                  <p14:modId xmlns:p14="http://schemas.microsoft.com/office/powerpoint/2010/main" val="4026459353"/>
                </p:ext>
              </p:extLst>
            </p:nvPr>
          </p:nvGraphicFramePr>
          <p:xfrm>
            <a:off x="35942" y="162483"/>
            <a:ext cx="8856662" cy="55895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 name="Object 3"/>
            <p:cNvGraphicFramePr>
              <a:graphicFrameLocks noChangeAspect="1"/>
            </p:cNvGraphicFramePr>
            <p:nvPr>
              <p:extLst>
                <p:ext uri="{D42A27DB-BD31-4B8C-83A1-F6EECF244321}">
                  <p14:modId xmlns:p14="http://schemas.microsoft.com/office/powerpoint/2010/main" val="4099769004"/>
                </p:ext>
              </p:extLst>
            </p:nvPr>
          </p:nvGraphicFramePr>
          <p:xfrm>
            <a:off x="85155" y="95250"/>
            <a:ext cx="8856662" cy="5589588"/>
          </p:xfrm>
          <a:graphic>
            <a:graphicData uri="http://schemas.openxmlformats.org/drawingml/2006/chart">
              <c:chart xmlns:c="http://schemas.openxmlformats.org/drawingml/2006/chart" xmlns:r="http://schemas.openxmlformats.org/officeDocument/2006/relationships" r:id="rId3"/>
            </a:graphicData>
          </a:graphic>
        </p:graphicFrame>
        <p:sp>
          <p:nvSpPr>
            <p:cNvPr id="1315845" name="Text Box 5"/>
            <p:cNvSpPr txBox="1">
              <a:spLocks noChangeArrowheads="1"/>
            </p:cNvSpPr>
            <p:nvPr/>
          </p:nvSpPr>
          <p:spPr bwMode="auto">
            <a:xfrm>
              <a:off x="251842" y="5642664"/>
              <a:ext cx="8640762"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ts val="0"/>
                </a:spcBef>
              </a:pPr>
              <a:r>
                <a:rPr lang="es-AR" sz="1400" dirty="0"/>
                <a:t>GRÁFICO </a:t>
              </a:r>
              <a:r>
                <a:rPr lang="es-AR" sz="1400" dirty="0" smtClean="0"/>
                <a:t>72a. TRASPLANTES RENALES EN DC EN DIFERENTES ETIOLOGÍAS</a:t>
              </a:r>
            </a:p>
            <a:p>
              <a:pPr algn="ctr">
                <a:spcBef>
                  <a:spcPts val="0"/>
                </a:spcBef>
              </a:pPr>
              <a:r>
                <a:rPr lang="es-AR" sz="1400" u="sng" dirty="0" smtClean="0"/>
                <a:t>TASAS BRUTAS</a:t>
              </a:r>
              <a:endParaRPr lang="es-AR" sz="1400" dirty="0" smtClean="0"/>
            </a:p>
            <a:p>
              <a:pPr algn="ctr">
                <a:spcBef>
                  <a:spcPts val="0"/>
                </a:spcBef>
              </a:pPr>
              <a:r>
                <a:rPr lang="es-MX" sz="1200" dirty="0" smtClean="0"/>
                <a:t>Se </a:t>
              </a:r>
              <a:r>
                <a:rPr lang="es-MX" sz="1200" dirty="0"/>
                <a:t>exceptúan de este análisis los pacientes </a:t>
              </a:r>
              <a:r>
                <a:rPr lang="es-MX" sz="1200" dirty="0" smtClean="0"/>
                <a:t>&lt; </a:t>
              </a:r>
              <a:r>
                <a:rPr lang="es-MX" sz="1200" dirty="0"/>
                <a:t>20 años porque no se presenta Población con N. Diabética en </a:t>
              </a:r>
              <a:r>
                <a:rPr lang="es-MX" sz="1200" dirty="0" smtClean="0"/>
                <a:t>DC </a:t>
              </a:r>
              <a:r>
                <a:rPr lang="es-MX" sz="1200" dirty="0"/>
                <a:t>debajo de esa </a:t>
              </a:r>
              <a:r>
                <a:rPr lang="es-MX" sz="1200" dirty="0" smtClean="0"/>
                <a:t>edad. </a:t>
              </a:r>
              <a:r>
                <a:rPr lang="es-ES_tradnl" sz="1200" dirty="0" smtClean="0"/>
                <a:t>Tasas </a:t>
              </a:r>
              <a:r>
                <a:rPr lang="es-ES_tradnl" sz="1200" dirty="0"/>
                <a:t>en Trasplantes por 100 paciente-años al riesgo, con </a:t>
              </a:r>
              <a:r>
                <a:rPr lang="es-ES_tradnl" sz="1200" dirty="0" smtClean="0"/>
                <a:t>IC95%</a:t>
              </a:r>
              <a:endParaRPr lang="es-AR" sz="1200" dirty="0"/>
            </a:p>
          </p:txBody>
        </p:sp>
        <p:sp>
          <p:nvSpPr>
            <p:cNvPr id="3" name="2 CuadroTexto"/>
            <p:cNvSpPr txBox="1"/>
            <p:nvPr/>
          </p:nvSpPr>
          <p:spPr>
            <a:xfrm>
              <a:off x="5762755" y="4815209"/>
              <a:ext cx="2459242" cy="276999"/>
            </a:xfrm>
            <a:prstGeom prst="rect">
              <a:avLst/>
            </a:prstGeom>
            <a:solidFill>
              <a:schemeClr val="bg1"/>
            </a:solidFill>
          </p:spPr>
          <p:txBody>
            <a:bodyPr wrap="square" rtlCol="0">
              <a:spAutoFit/>
            </a:bodyPr>
            <a:lstStyle/>
            <a:p>
              <a:pPr algn="r"/>
              <a:r>
                <a:rPr lang="es-ES_tradnl" sz="1200" dirty="0" smtClean="0"/>
                <a:t>NEFROPATÍA DIABÉTICA</a:t>
              </a:r>
              <a:endParaRPr lang="es-AR" sz="1200" dirty="0"/>
            </a:p>
          </p:txBody>
        </p:sp>
      </p:grpSp>
    </p:spTree>
    <p:extLst>
      <p:ext uri="{BB962C8B-B14F-4D97-AF65-F5344CB8AC3E}">
        <p14:creationId xmlns:p14="http://schemas.microsoft.com/office/powerpoint/2010/main" val="189407613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2 Grupo"/>
          <p:cNvGrpSpPr/>
          <p:nvPr/>
        </p:nvGrpSpPr>
        <p:grpSpPr>
          <a:xfrm>
            <a:off x="388938" y="280988"/>
            <a:ext cx="8420100" cy="6396612"/>
            <a:chOff x="388938" y="280988"/>
            <a:chExt cx="8420100" cy="6396612"/>
          </a:xfrm>
        </p:grpSpPr>
        <p:graphicFrame>
          <p:nvGraphicFramePr>
            <p:cNvPr id="2" name="Object 2"/>
            <p:cNvGraphicFramePr>
              <a:graphicFrameLocks noChangeAspect="1"/>
            </p:cNvGraphicFramePr>
            <p:nvPr>
              <p:extLst>
                <p:ext uri="{D42A27DB-BD31-4B8C-83A1-F6EECF244321}">
                  <p14:modId xmlns:p14="http://schemas.microsoft.com/office/powerpoint/2010/main" val="3662983010"/>
                </p:ext>
              </p:extLst>
            </p:nvPr>
          </p:nvGraphicFramePr>
          <p:xfrm>
            <a:off x="388938" y="280988"/>
            <a:ext cx="8420100" cy="5767387"/>
          </p:xfrm>
          <a:graphic>
            <a:graphicData uri="http://schemas.openxmlformats.org/drawingml/2006/chart">
              <c:chart xmlns:c="http://schemas.openxmlformats.org/drawingml/2006/chart" xmlns:r="http://schemas.openxmlformats.org/officeDocument/2006/relationships" r:id="rId2"/>
            </a:graphicData>
          </a:graphic>
        </p:graphicFrame>
        <p:sp>
          <p:nvSpPr>
            <p:cNvPr id="623619" name="Text Box 3"/>
            <p:cNvSpPr txBox="1">
              <a:spLocks noChangeArrowheads="1"/>
            </p:cNvSpPr>
            <p:nvPr/>
          </p:nvSpPr>
          <p:spPr bwMode="auto">
            <a:xfrm>
              <a:off x="1273836" y="6092825"/>
              <a:ext cx="681064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s-AR" sz="1600" b="1" dirty="0" smtClean="0"/>
                <a:t>Gráfico 7: Evolución </a:t>
              </a:r>
              <a:r>
                <a:rPr lang="es-AR" sz="1600" b="1" dirty="0"/>
                <a:t>de la Tasa de Mortalidad cruda en HDC en el IIN</a:t>
              </a:r>
            </a:p>
            <a:p>
              <a:pPr algn="ctr"/>
              <a:r>
                <a:rPr lang="es-AR" sz="1600" b="1" dirty="0"/>
                <a:t>Expresadas en Nº de Muertos por 100 paciente años al riesgo</a:t>
              </a:r>
              <a:endParaRPr lang="es-MX" sz="1600" b="1" dirty="0"/>
            </a:p>
          </p:txBody>
        </p:sp>
      </p:grpSp>
    </p:spTree>
    <p:extLst>
      <p:ext uri="{BB962C8B-B14F-4D97-AF65-F5344CB8AC3E}">
        <p14:creationId xmlns:p14="http://schemas.microsoft.com/office/powerpoint/2010/main" val="345537916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24642" name="Object 2"/>
          <p:cNvGraphicFramePr>
            <a:graphicFrameLocks noChangeAspect="1"/>
          </p:cNvGraphicFramePr>
          <p:nvPr/>
        </p:nvGraphicFramePr>
        <p:xfrm>
          <a:off x="338138" y="230188"/>
          <a:ext cx="8521700" cy="5868987"/>
        </p:xfrm>
        <a:graphic>
          <a:graphicData uri="http://schemas.openxmlformats.org/presentationml/2006/ole">
            <mc:AlternateContent xmlns:mc="http://schemas.openxmlformats.org/markup-compatibility/2006">
              <mc:Choice xmlns:v="urn:schemas-microsoft-com:vml" Requires="v">
                <p:oleObj spid="_x0000_s1628170" name="Gráfico" r:id="rId3" imgW="8542036" imgH="5890320" progId="MSGraph.Chart.8">
                  <p:embed followColorScheme="full"/>
                </p:oleObj>
              </mc:Choice>
              <mc:Fallback>
                <p:oleObj name="Gráfico" r:id="rId3" imgW="8542036" imgH="5890320" progId="MSGraph.Chart.8">
                  <p:embed followColorScheme="full"/>
                  <p:pic>
                    <p:nvPicPr>
                      <p:cNvPr id="0" name=""/>
                      <p:cNvPicPr>
                        <a:picLocks noChangeAspect="1" noChangeArrowheads="1"/>
                      </p:cNvPicPr>
                      <p:nvPr/>
                    </p:nvPicPr>
                    <p:blipFill>
                      <a:blip r:embed="rId4"/>
                      <a:srcRect/>
                      <a:stretch>
                        <a:fillRect/>
                      </a:stretch>
                    </p:blipFill>
                    <p:spPr bwMode="auto">
                      <a:xfrm>
                        <a:off x="338138" y="230188"/>
                        <a:ext cx="8521700" cy="5868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24643" name="Text Box 3"/>
          <p:cNvSpPr txBox="1">
            <a:spLocks noChangeArrowheads="1"/>
          </p:cNvSpPr>
          <p:nvPr/>
        </p:nvSpPr>
        <p:spPr bwMode="auto">
          <a:xfrm>
            <a:off x="1619250" y="6092825"/>
            <a:ext cx="6119813"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s-AR" sz="1600" b="1"/>
              <a:t>Evolución de la Tasa de Mortalidad cruda en HDC en el IIN</a:t>
            </a:r>
          </a:p>
          <a:p>
            <a:pPr algn="ctr"/>
            <a:r>
              <a:rPr lang="es-AR" sz="1600" b="1"/>
              <a:t>Expresadas en Nº de Muertos por 100 paciente años al riesgo</a:t>
            </a:r>
            <a:endParaRPr lang="es-MX" sz="1600" b="1"/>
          </a:p>
        </p:txBody>
      </p:sp>
      <p:sp>
        <p:nvSpPr>
          <p:cNvPr id="624644" name="Rectangle 4"/>
          <p:cNvSpPr>
            <a:spLocks noChangeArrowheads="1"/>
          </p:cNvSpPr>
          <p:nvPr/>
        </p:nvSpPr>
        <p:spPr bwMode="auto">
          <a:xfrm>
            <a:off x="179388" y="4694238"/>
            <a:ext cx="8856662" cy="204787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s-AR" sz="1600" b="1"/>
              <a:t>En el antepenúltimo período (2004-2008) la mortalidad resultó 141% mayor a la del período 1988-1991. Una visión simplista y equivocada diría que la mortalidad (el resultado final más contundente de la terapia dialítica)  en este Centro empeoró muchísimo entre 2004 y 2008. Y por ende se exploraría en busca de las desviaciones groseras que “seguramente” se estaban cometiendo; más aún si se observa que este Centro en el año 2007 presentó la mayor mortalidad desde 1987.  En consecuencia, continuando con la visión simplista, nadie dudaría de la mala calidad de tratamiento hemodialítico que se les  brindaba en 2004-2008 a los pacientes de esta Institución.</a:t>
            </a:r>
          </a:p>
        </p:txBody>
      </p:sp>
    </p:spTree>
    <p:extLst>
      <p:ext uri="{BB962C8B-B14F-4D97-AF65-F5344CB8AC3E}">
        <p14:creationId xmlns:p14="http://schemas.microsoft.com/office/powerpoint/2010/main" val="30280699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179512" y="620688"/>
            <a:ext cx="8712968" cy="5570756"/>
          </a:xfrm>
          <a:prstGeom prst="rect">
            <a:avLst/>
          </a:prstGeom>
        </p:spPr>
        <p:txBody>
          <a:bodyPr wrap="square">
            <a:spAutoFit/>
          </a:bodyPr>
          <a:lstStyle/>
          <a:p>
            <a:r>
              <a:rPr lang="es-ES" sz="2000" dirty="0" smtClean="0"/>
              <a:t> </a:t>
            </a:r>
            <a:endParaRPr lang="es-AR" sz="2000" dirty="0"/>
          </a:p>
          <a:p>
            <a:pPr lvl="0"/>
            <a:r>
              <a:rPr lang="es-ES" sz="2800" dirty="0"/>
              <a:t>Variables Finales o Definitivas: </a:t>
            </a:r>
            <a:endParaRPr lang="es-AR" sz="2800" dirty="0"/>
          </a:p>
          <a:p>
            <a:pPr lvl="1"/>
            <a:r>
              <a:rPr lang="es-ES" sz="2400" dirty="0"/>
              <a:t>Tasas de Mortalidad cruda y </a:t>
            </a:r>
            <a:r>
              <a:rPr lang="es-ES" sz="2400" dirty="0" smtClean="0"/>
              <a:t>ajustada (estandarizada). </a:t>
            </a:r>
            <a:r>
              <a:rPr lang="es-ES" sz="2400" dirty="0"/>
              <a:t>Sobrevida Kaplan-Meier. Modelos de Regresión de Cox.</a:t>
            </a:r>
            <a:endParaRPr lang="es-AR" sz="2400" dirty="0"/>
          </a:p>
          <a:p>
            <a:pPr lvl="1"/>
            <a:r>
              <a:rPr lang="es-ES" sz="2400" dirty="0"/>
              <a:t>Tasas de Trasplante </a:t>
            </a:r>
            <a:r>
              <a:rPr lang="es-ES" sz="2400" dirty="0" smtClean="0"/>
              <a:t>cruda </a:t>
            </a:r>
            <a:r>
              <a:rPr lang="es-ES" sz="2400" dirty="0"/>
              <a:t>y </a:t>
            </a:r>
            <a:r>
              <a:rPr lang="es-ES" sz="2400" dirty="0" smtClean="0"/>
              <a:t>ajustada (estandarizada).</a:t>
            </a:r>
            <a:endParaRPr lang="es-AR" sz="2400" dirty="0"/>
          </a:p>
          <a:p>
            <a:pPr lvl="1"/>
            <a:r>
              <a:rPr lang="es-ES" sz="2400" dirty="0"/>
              <a:t>Tasas de Internaciones cruda general y por causas.</a:t>
            </a:r>
            <a:endParaRPr lang="es-AR" sz="2400" dirty="0"/>
          </a:p>
          <a:p>
            <a:pPr lvl="1"/>
            <a:r>
              <a:rPr lang="es-ES" sz="2400" dirty="0"/>
              <a:t>Tasas de Seroconversión para la Hepatitis B, C y SIDA. </a:t>
            </a:r>
            <a:endParaRPr lang="es-AR" sz="2400" dirty="0"/>
          </a:p>
          <a:p>
            <a:pPr lvl="1"/>
            <a:endParaRPr lang="es-ES_tradnl" sz="2000" dirty="0" smtClean="0"/>
          </a:p>
          <a:p>
            <a:pPr lvl="1"/>
            <a:endParaRPr lang="es-AR" sz="2000" dirty="0"/>
          </a:p>
          <a:p>
            <a:pPr lvl="0"/>
            <a:r>
              <a:rPr lang="es-ES" sz="2800" dirty="0"/>
              <a:t>Variables Intermedias  o Subordinadas: </a:t>
            </a:r>
            <a:endParaRPr lang="es-AR" sz="2800" dirty="0"/>
          </a:p>
          <a:p>
            <a:pPr lvl="1"/>
            <a:r>
              <a:rPr lang="es-ES" sz="2400" dirty="0" smtClean="0"/>
              <a:t>Hematocrito/Hemoglobina.</a:t>
            </a:r>
            <a:endParaRPr lang="es-AR" sz="2400" dirty="0"/>
          </a:p>
          <a:p>
            <a:pPr lvl="1"/>
            <a:r>
              <a:rPr lang="es-ES" sz="2400" dirty="0" smtClean="0"/>
              <a:t>Dosis </a:t>
            </a:r>
            <a:r>
              <a:rPr lang="es-ES" sz="2400" dirty="0"/>
              <a:t>de Hemodiálisis (Kt/V</a:t>
            </a:r>
            <a:r>
              <a:rPr lang="es-ES" sz="2400" dirty="0" smtClean="0"/>
              <a:t>).</a:t>
            </a:r>
            <a:endParaRPr lang="es-AR" sz="2400" dirty="0"/>
          </a:p>
          <a:p>
            <a:pPr lvl="1"/>
            <a:r>
              <a:rPr lang="es-ES" sz="2400" dirty="0" smtClean="0"/>
              <a:t>Albuminemia.</a:t>
            </a:r>
          </a:p>
          <a:p>
            <a:pPr lvl="1"/>
            <a:r>
              <a:rPr lang="es-ES" sz="2400" dirty="0" smtClean="0"/>
              <a:t>Prevalencia </a:t>
            </a:r>
            <a:r>
              <a:rPr lang="es-ES" sz="2400" dirty="0"/>
              <a:t>de Accesos </a:t>
            </a:r>
            <a:r>
              <a:rPr lang="es-ES" sz="2400" dirty="0" smtClean="0"/>
              <a:t>definitivos (FAV+Prótesis). </a:t>
            </a:r>
            <a:endParaRPr lang="es-AR" sz="2400" dirty="0"/>
          </a:p>
          <a:p>
            <a:pPr lvl="1"/>
            <a:r>
              <a:rPr lang="es-ES" sz="2400" dirty="0" smtClean="0"/>
              <a:t>Producto </a:t>
            </a:r>
            <a:r>
              <a:rPr lang="es-ES" sz="2400" dirty="0"/>
              <a:t>Fosfo-cálcico, </a:t>
            </a:r>
            <a:r>
              <a:rPr lang="es-ES" sz="2400" dirty="0" smtClean="0"/>
              <a:t>Parathormona.</a:t>
            </a:r>
            <a:endParaRPr lang="es-AR" sz="2400" dirty="0"/>
          </a:p>
        </p:txBody>
      </p:sp>
    </p:spTree>
    <p:extLst>
      <p:ext uri="{BB962C8B-B14F-4D97-AF65-F5344CB8AC3E}">
        <p14:creationId xmlns:p14="http://schemas.microsoft.com/office/powerpoint/2010/main" val="199212097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25666" name="Object 2"/>
          <p:cNvGraphicFramePr>
            <a:graphicFrameLocks noChangeAspect="1"/>
          </p:cNvGraphicFramePr>
          <p:nvPr/>
        </p:nvGraphicFramePr>
        <p:xfrm>
          <a:off x="338138" y="230188"/>
          <a:ext cx="8521700" cy="5868987"/>
        </p:xfrm>
        <a:graphic>
          <a:graphicData uri="http://schemas.openxmlformats.org/presentationml/2006/ole">
            <mc:AlternateContent xmlns:mc="http://schemas.openxmlformats.org/markup-compatibility/2006">
              <mc:Choice xmlns:v="urn:schemas-microsoft-com:vml" Requires="v">
                <p:oleObj spid="_x0000_s1629194" name="Gráfico" r:id="rId3" imgW="8542036" imgH="5890320" progId="MSGraph.Chart.8">
                  <p:embed followColorScheme="full"/>
                </p:oleObj>
              </mc:Choice>
              <mc:Fallback>
                <p:oleObj name="Gráfico" r:id="rId3" imgW="8542036" imgH="5890320" progId="MSGraph.Chart.8">
                  <p:embed followColorScheme="full"/>
                  <p:pic>
                    <p:nvPicPr>
                      <p:cNvPr id="0" name=""/>
                      <p:cNvPicPr>
                        <a:picLocks noChangeAspect="1" noChangeArrowheads="1"/>
                      </p:cNvPicPr>
                      <p:nvPr/>
                    </p:nvPicPr>
                    <p:blipFill>
                      <a:blip r:embed="rId4"/>
                      <a:srcRect/>
                      <a:stretch>
                        <a:fillRect/>
                      </a:stretch>
                    </p:blipFill>
                    <p:spPr bwMode="auto">
                      <a:xfrm>
                        <a:off x="338138" y="230188"/>
                        <a:ext cx="8521700" cy="5868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25667" name="Text Box 3"/>
          <p:cNvSpPr txBox="1">
            <a:spLocks noChangeArrowheads="1"/>
          </p:cNvSpPr>
          <p:nvPr/>
        </p:nvSpPr>
        <p:spPr bwMode="auto">
          <a:xfrm>
            <a:off x="1619250" y="6092825"/>
            <a:ext cx="6119813"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s-AR" sz="1600" b="1"/>
              <a:t>Evolución de la Tasa de Mortalidad cruda en HDC en el IIN</a:t>
            </a:r>
          </a:p>
          <a:p>
            <a:pPr algn="ctr"/>
            <a:r>
              <a:rPr lang="es-AR" sz="1600" b="1"/>
              <a:t>Expresadas en Nº de Muertos por 100 paciente años al riesgo</a:t>
            </a:r>
            <a:endParaRPr lang="es-MX" sz="1600" b="1"/>
          </a:p>
        </p:txBody>
      </p:sp>
      <p:sp>
        <p:nvSpPr>
          <p:cNvPr id="625668" name="Rectangle 4"/>
          <p:cNvSpPr>
            <a:spLocks noChangeArrowheads="1"/>
          </p:cNvSpPr>
          <p:nvPr/>
        </p:nvSpPr>
        <p:spPr bwMode="auto">
          <a:xfrm>
            <a:off x="107950" y="4391025"/>
            <a:ext cx="8928100" cy="242252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AR" sz="1700" b="1"/>
              <a:t>Claro que todo ello es posible, en especial si estas Tasas crudas son consideradas absolutas y sin discusión. Son discutibles y para nada absolutas porque en estas Tasas crudas no se analiza:</a:t>
            </a:r>
          </a:p>
          <a:p>
            <a:pPr>
              <a:spcBef>
                <a:spcPct val="50000"/>
              </a:spcBef>
            </a:pPr>
            <a:r>
              <a:rPr lang="es-AR" sz="1700" b="1"/>
              <a:t>•Que la edad de los que comenzaban HDC en 1988-1991 es 9.5 años menor que la del período 2004-2008 (p&lt;0.001).</a:t>
            </a:r>
          </a:p>
          <a:p>
            <a:pPr>
              <a:spcBef>
                <a:spcPct val="50000"/>
              </a:spcBef>
            </a:pPr>
            <a:r>
              <a:rPr lang="es-AR" sz="1700" b="1"/>
              <a:t>•Que la población ingresante con 65 o más años en aquél entonces representaba  el 41 % del total y en el período 04-08 el  73 % del total (p&lt;0.001). Antes minoría y luego amplia mayoría. </a:t>
            </a:r>
          </a:p>
        </p:txBody>
      </p:sp>
    </p:spTree>
    <p:extLst>
      <p:ext uri="{BB962C8B-B14F-4D97-AF65-F5344CB8AC3E}">
        <p14:creationId xmlns:p14="http://schemas.microsoft.com/office/powerpoint/2010/main" val="240824581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26690" name="Object 2"/>
          <p:cNvGraphicFramePr>
            <a:graphicFrameLocks noChangeAspect="1"/>
          </p:cNvGraphicFramePr>
          <p:nvPr/>
        </p:nvGraphicFramePr>
        <p:xfrm>
          <a:off x="338138" y="230188"/>
          <a:ext cx="8521700" cy="5868987"/>
        </p:xfrm>
        <a:graphic>
          <a:graphicData uri="http://schemas.openxmlformats.org/presentationml/2006/ole">
            <mc:AlternateContent xmlns:mc="http://schemas.openxmlformats.org/markup-compatibility/2006">
              <mc:Choice xmlns:v="urn:schemas-microsoft-com:vml" Requires="v">
                <p:oleObj spid="_x0000_s1630218" name="Gráfico" r:id="rId3" imgW="8542036" imgH="5890320" progId="MSGraph.Chart.8">
                  <p:embed followColorScheme="full"/>
                </p:oleObj>
              </mc:Choice>
              <mc:Fallback>
                <p:oleObj name="Gráfico" r:id="rId3" imgW="8542036" imgH="5890320" progId="MSGraph.Chart.8">
                  <p:embed followColorScheme="full"/>
                  <p:pic>
                    <p:nvPicPr>
                      <p:cNvPr id="0" name=""/>
                      <p:cNvPicPr>
                        <a:picLocks noChangeAspect="1" noChangeArrowheads="1"/>
                      </p:cNvPicPr>
                      <p:nvPr/>
                    </p:nvPicPr>
                    <p:blipFill>
                      <a:blip r:embed="rId4"/>
                      <a:srcRect/>
                      <a:stretch>
                        <a:fillRect/>
                      </a:stretch>
                    </p:blipFill>
                    <p:spPr bwMode="auto">
                      <a:xfrm>
                        <a:off x="338138" y="230188"/>
                        <a:ext cx="8521700" cy="5868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26691" name="Text Box 3"/>
          <p:cNvSpPr txBox="1">
            <a:spLocks noChangeArrowheads="1"/>
          </p:cNvSpPr>
          <p:nvPr/>
        </p:nvSpPr>
        <p:spPr bwMode="auto">
          <a:xfrm>
            <a:off x="1619250" y="6092825"/>
            <a:ext cx="6119813"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s-AR" sz="1600" b="1"/>
              <a:t>Evolución de la Tasa de Mortalidad cruda en HDC en el IIN</a:t>
            </a:r>
          </a:p>
          <a:p>
            <a:pPr algn="ctr"/>
            <a:r>
              <a:rPr lang="es-AR" sz="1600" b="1"/>
              <a:t>Expresadas en Nº de Muertos por 100 paciente años al riesgo</a:t>
            </a:r>
            <a:endParaRPr lang="es-MX" sz="1600" b="1"/>
          </a:p>
        </p:txBody>
      </p:sp>
      <p:sp>
        <p:nvSpPr>
          <p:cNvPr id="626692" name="Rectangle 4"/>
          <p:cNvSpPr>
            <a:spLocks noChangeArrowheads="1"/>
          </p:cNvSpPr>
          <p:nvPr/>
        </p:nvSpPr>
        <p:spPr bwMode="auto">
          <a:xfrm>
            <a:off x="107950" y="4392613"/>
            <a:ext cx="8928100" cy="243681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s-ES_tradnl" sz="1700" b="1" dirty="0"/>
              <a:t>Que la población ingresante con 80 o más años en aquél entonces representaba  el 3 % del total y en el período 04-08 el  17 % del total (p&lt;0.001). </a:t>
            </a:r>
          </a:p>
          <a:p>
            <a:pPr>
              <a:buFontTx/>
              <a:buChar char="•"/>
            </a:pPr>
            <a:endParaRPr lang="es-ES_tradnl" sz="1700" b="1" dirty="0"/>
          </a:p>
          <a:p>
            <a:pPr>
              <a:buFontTx/>
              <a:buChar char="•"/>
            </a:pPr>
            <a:r>
              <a:rPr lang="es-ES_tradnl" sz="1700" b="1" dirty="0"/>
              <a:t>Que la proporción de pacientes ingresando con Nefropatía Diabética entre 1988-1991 era de 21%  y entre 2004-2008 del 36% del total (p&lt;0.001). </a:t>
            </a:r>
            <a:endParaRPr lang="es-AR" sz="1700" b="1" dirty="0"/>
          </a:p>
          <a:p>
            <a:endParaRPr lang="es-ES_tradnl" b="1" dirty="0"/>
          </a:p>
          <a:p>
            <a:r>
              <a:rPr lang="es-ES_tradnl" sz="1700" b="1" u="sng" dirty="0"/>
              <a:t>Las conclusiones a partir de tasas crudas es la consecuencia de la desconsideración total  de las características o variables que influyen en un resultado. </a:t>
            </a:r>
            <a:endParaRPr lang="es-AR" sz="1700" b="1" u="sng" dirty="0"/>
          </a:p>
        </p:txBody>
      </p:sp>
    </p:spTree>
    <p:extLst>
      <p:ext uri="{BB962C8B-B14F-4D97-AF65-F5344CB8AC3E}">
        <p14:creationId xmlns:p14="http://schemas.microsoft.com/office/powerpoint/2010/main" val="361189821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771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981075"/>
            <a:ext cx="9144000" cy="474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7715" name="Rectangle 3"/>
          <p:cNvSpPr>
            <a:spLocks noChangeArrowheads="1"/>
          </p:cNvSpPr>
          <p:nvPr/>
        </p:nvSpPr>
        <p:spPr bwMode="auto">
          <a:xfrm>
            <a:off x="107950" y="333375"/>
            <a:ext cx="8921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just"/>
            <a:r>
              <a:rPr lang="es-ES_tradnl" b="1"/>
              <a:t>COMPARACIÓN DE LA MORTALIDAD ENTRE PERÍODOS. ESTANDARIZACIÓN</a:t>
            </a:r>
            <a:r>
              <a:rPr lang="es-ES_tradnl"/>
              <a:t>   </a:t>
            </a:r>
          </a:p>
        </p:txBody>
      </p:sp>
    </p:spTree>
    <p:extLst>
      <p:ext uri="{BB962C8B-B14F-4D97-AF65-F5344CB8AC3E}">
        <p14:creationId xmlns:p14="http://schemas.microsoft.com/office/powerpoint/2010/main" val="94334352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873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76375" y="44450"/>
            <a:ext cx="5903913" cy="306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8739" name="Rectangle 3"/>
          <p:cNvSpPr>
            <a:spLocks noChangeArrowheads="1"/>
          </p:cNvSpPr>
          <p:nvPr/>
        </p:nvSpPr>
        <p:spPr bwMode="auto">
          <a:xfrm>
            <a:off x="179388" y="3068638"/>
            <a:ext cx="8569325" cy="3749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AR" sz="2000" b="1" dirty="0"/>
              <a:t>Una vez realizada la estandarización la Mortalidad de la población en HDC 2004-2008 se reduce desde 25.18 hasta 7.50 muertos por 100 P/AER al ajustarse por Edad, Sexo y Nefropatía Diabética con la Mortalidad de 1988-1991. </a:t>
            </a:r>
          </a:p>
          <a:p>
            <a:pPr>
              <a:spcBef>
                <a:spcPct val="50000"/>
              </a:spcBef>
            </a:pPr>
            <a:r>
              <a:rPr lang="es-AR" sz="2000" b="1" dirty="0"/>
              <a:t>De tal manera que la RME (Razón de Mortalidad estandarizada) es de 0.72 con Intervalos de confidencia de 0.54-0.93 y una Chi</a:t>
            </a:r>
            <a:r>
              <a:rPr lang="es-AR" sz="2000" b="1" baseline="30000" dirty="0"/>
              <a:t>2</a:t>
            </a:r>
            <a:r>
              <a:rPr lang="es-AR" sz="2000" b="1" dirty="0"/>
              <a:t> de 5.82 (significativo: p&lt;0.05).  </a:t>
            </a:r>
          </a:p>
          <a:p>
            <a:pPr>
              <a:spcBef>
                <a:spcPct val="50000"/>
              </a:spcBef>
            </a:pPr>
            <a:r>
              <a:rPr lang="es-AR" sz="2000" b="1" dirty="0"/>
              <a:t>La RME nos dice que la mortalidad del período 2004-2008 es 28% significativamente menor que la de 1988-1991.  En cambio en la evaluación simplista (</a:t>
            </a:r>
            <a:r>
              <a:rPr lang="es-AR" sz="2000" b="1" dirty="0" smtClean="0"/>
              <a:t>incorrecta) </a:t>
            </a:r>
            <a:r>
              <a:rPr lang="es-AR" sz="2000" b="1" dirty="0"/>
              <a:t>observando sólo las tasas brutas resultó 141% mayor. </a:t>
            </a:r>
          </a:p>
        </p:txBody>
      </p:sp>
    </p:spTree>
    <p:extLst>
      <p:ext uri="{BB962C8B-B14F-4D97-AF65-F5344CB8AC3E}">
        <p14:creationId xmlns:p14="http://schemas.microsoft.com/office/powerpoint/2010/main" val="156373408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29762" name="Object 2"/>
          <p:cNvGraphicFramePr>
            <a:graphicFrameLocks noChangeAspect="1"/>
          </p:cNvGraphicFramePr>
          <p:nvPr/>
        </p:nvGraphicFramePr>
        <p:xfrm>
          <a:off x="338138" y="230188"/>
          <a:ext cx="8521700" cy="5868987"/>
        </p:xfrm>
        <a:graphic>
          <a:graphicData uri="http://schemas.openxmlformats.org/presentationml/2006/ole">
            <mc:AlternateContent xmlns:mc="http://schemas.openxmlformats.org/markup-compatibility/2006">
              <mc:Choice xmlns:v="urn:schemas-microsoft-com:vml" Requires="v">
                <p:oleObj spid="_x0000_s1631242" name="Gráfico" r:id="rId3" imgW="8542036" imgH="5890320" progId="MSGraph.Chart.8">
                  <p:embed followColorScheme="full"/>
                </p:oleObj>
              </mc:Choice>
              <mc:Fallback>
                <p:oleObj name="Gráfico" r:id="rId3" imgW="8542036" imgH="5890320" progId="MSGraph.Chart.8">
                  <p:embed followColorScheme="full"/>
                  <p:pic>
                    <p:nvPicPr>
                      <p:cNvPr id="0" name=""/>
                      <p:cNvPicPr>
                        <a:picLocks noChangeAspect="1" noChangeArrowheads="1"/>
                      </p:cNvPicPr>
                      <p:nvPr/>
                    </p:nvPicPr>
                    <p:blipFill>
                      <a:blip r:embed="rId4"/>
                      <a:srcRect/>
                      <a:stretch>
                        <a:fillRect/>
                      </a:stretch>
                    </p:blipFill>
                    <p:spPr bwMode="auto">
                      <a:xfrm>
                        <a:off x="338138" y="230188"/>
                        <a:ext cx="8521700" cy="5868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29763" name="Text Box 3"/>
          <p:cNvSpPr txBox="1">
            <a:spLocks noChangeArrowheads="1"/>
          </p:cNvSpPr>
          <p:nvPr/>
        </p:nvSpPr>
        <p:spPr bwMode="auto">
          <a:xfrm>
            <a:off x="1619250" y="6092825"/>
            <a:ext cx="6119813"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s-AR" sz="1600" b="1"/>
              <a:t>Tasa de Mortalidad cruda en HDC en el IIN</a:t>
            </a:r>
          </a:p>
          <a:p>
            <a:pPr algn="ctr"/>
            <a:r>
              <a:rPr lang="es-AR" sz="1600" b="1"/>
              <a:t>Expresadas en Nº de Muertos por 100 paciente años al riesgo</a:t>
            </a:r>
            <a:endParaRPr lang="es-MX" sz="1600" b="1"/>
          </a:p>
        </p:txBody>
      </p:sp>
    </p:spTree>
    <p:extLst>
      <p:ext uri="{BB962C8B-B14F-4D97-AF65-F5344CB8AC3E}">
        <p14:creationId xmlns:p14="http://schemas.microsoft.com/office/powerpoint/2010/main" val="1709496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mph" presetSubtype="0" fill="hold" nodeType="withEffect">
                                  <p:stCondLst>
                                    <p:cond delay="0"/>
                                  </p:stCondLst>
                                  <p:childTnLst>
                                    <p:animScale>
                                      <p:cBhvr>
                                        <p:cTn id="6" dur="2000" fill="hold"/>
                                        <p:tgtEl>
                                          <p:spTgt spid="629763">
                                            <p:txEl>
                                              <p:pRg st="0" end="0"/>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630786" name="Object 2"/>
          <p:cNvGraphicFramePr>
            <a:graphicFrameLocks noChangeAspect="1"/>
          </p:cNvGraphicFramePr>
          <p:nvPr/>
        </p:nvGraphicFramePr>
        <p:xfrm>
          <a:off x="338138" y="230188"/>
          <a:ext cx="8521700" cy="5868987"/>
        </p:xfrm>
        <a:graphic>
          <a:graphicData uri="http://schemas.openxmlformats.org/presentationml/2006/ole">
            <mc:AlternateContent xmlns:mc="http://schemas.openxmlformats.org/markup-compatibility/2006">
              <mc:Choice xmlns:v="urn:schemas-microsoft-com:vml" Requires="v">
                <p:oleObj spid="_x0000_s1632266" name="Gráfico" r:id="rId3" imgW="8542036" imgH="5890320" progId="MSGraph.Chart.8">
                  <p:embed followColorScheme="full"/>
                </p:oleObj>
              </mc:Choice>
              <mc:Fallback>
                <p:oleObj name="Gráfico" r:id="rId3" imgW="8542036" imgH="5890320" progId="MSGraph.Chart.8">
                  <p:embed followColorScheme="full"/>
                  <p:pic>
                    <p:nvPicPr>
                      <p:cNvPr id="0" name=""/>
                      <p:cNvPicPr>
                        <a:picLocks noChangeAspect="1" noChangeArrowheads="1"/>
                      </p:cNvPicPr>
                      <p:nvPr/>
                    </p:nvPicPr>
                    <p:blipFill>
                      <a:blip r:embed="rId4"/>
                      <a:srcRect/>
                      <a:stretch>
                        <a:fillRect/>
                      </a:stretch>
                    </p:blipFill>
                    <p:spPr bwMode="auto">
                      <a:xfrm>
                        <a:off x="338138" y="230188"/>
                        <a:ext cx="8521700" cy="5868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30787" name="Text Box 3"/>
          <p:cNvSpPr txBox="1">
            <a:spLocks noChangeArrowheads="1"/>
          </p:cNvSpPr>
          <p:nvPr/>
        </p:nvSpPr>
        <p:spPr bwMode="auto">
          <a:xfrm>
            <a:off x="1619250" y="6092825"/>
            <a:ext cx="6119813"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s-AR" sz="1600" b="1"/>
              <a:t>Tasa de Mortalidad</a:t>
            </a:r>
            <a:r>
              <a:rPr lang="es-AR" sz="1600" b="1" u="sng"/>
              <a:t> ajustada </a:t>
            </a:r>
            <a:r>
              <a:rPr lang="es-AR" sz="1600" b="1"/>
              <a:t>en HDC en el IIN</a:t>
            </a:r>
          </a:p>
          <a:p>
            <a:pPr algn="ctr"/>
            <a:r>
              <a:rPr lang="es-AR" sz="1600" b="1"/>
              <a:t>Expresadas en Nº de Muertos por 100 paciente años al riesgo</a:t>
            </a:r>
            <a:endParaRPr lang="es-MX" sz="1600" b="1"/>
          </a:p>
        </p:txBody>
      </p:sp>
      <p:sp>
        <p:nvSpPr>
          <p:cNvPr id="630788" name="Line 4"/>
          <p:cNvSpPr>
            <a:spLocks noChangeShapeType="1"/>
          </p:cNvSpPr>
          <p:nvPr/>
        </p:nvSpPr>
        <p:spPr bwMode="auto">
          <a:xfrm>
            <a:off x="6659563" y="1196975"/>
            <a:ext cx="0" cy="2592388"/>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AR"/>
          </a:p>
        </p:txBody>
      </p:sp>
    </p:spTree>
    <p:extLst>
      <p:ext uri="{BB962C8B-B14F-4D97-AF65-F5344CB8AC3E}">
        <p14:creationId xmlns:p14="http://schemas.microsoft.com/office/powerpoint/2010/main" val="38500875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mph" presetSubtype="0" fill="hold" nodeType="withEffect">
                                  <p:stCondLst>
                                    <p:cond delay="0"/>
                                  </p:stCondLst>
                                  <p:childTnLst>
                                    <p:animScale>
                                      <p:cBhvr>
                                        <p:cTn id="6" dur="2000" fill="hold"/>
                                        <p:tgtEl>
                                          <p:spTgt spid="630787">
                                            <p:txEl>
                                              <p:pRg st="0" end="0"/>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4 Grupo"/>
          <p:cNvGrpSpPr/>
          <p:nvPr/>
        </p:nvGrpSpPr>
        <p:grpSpPr>
          <a:xfrm>
            <a:off x="162149" y="70117"/>
            <a:ext cx="8862109" cy="6328575"/>
            <a:chOff x="162149" y="70117"/>
            <a:chExt cx="8862109" cy="6328575"/>
          </a:xfrm>
        </p:grpSpPr>
        <p:grpSp>
          <p:nvGrpSpPr>
            <p:cNvPr id="4" name="3 Grupo"/>
            <p:cNvGrpSpPr/>
            <p:nvPr/>
          </p:nvGrpSpPr>
          <p:grpSpPr>
            <a:xfrm>
              <a:off x="162149" y="70117"/>
              <a:ext cx="8862109" cy="5437883"/>
              <a:chOff x="85155" y="95250"/>
              <a:chExt cx="8862109" cy="5437883"/>
            </a:xfrm>
          </p:grpSpPr>
          <p:graphicFrame>
            <p:nvGraphicFramePr>
              <p:cNvPr id="6" name="Object 3"/>
              <p:cNvGraphicFramePr>
                <a:graphicFrameLocks noChangeAspect="1"/>
              </p:cNvGraphicFramePr>
              <p:nvPr>
                <p:extLst>
                  <p:ext uri="{D42A27DB-BD31-4B8C-83A1-F6EECF244321}">
                    <p14:modId xmlns:p14="http://schemas.microsoft.com/office/powerpoint/2010/main" val="2369747168"/>
                  </p:ext>
                </p:extLst>
              </p:nvPr>
            </p:nvGraphicFramePr>
            <p:xfrm>
              <a:off x="391006" y="133133"/>
              <a:ext cx="8556258" cy="540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 name="Object 3"/>
              <p:cNvGraphicFramePr>
                <a:graphicFrameLocks noChangeAspect="1"/>
              </p:cNvGraphicFramePr>
              <p:nvPr>
                <p:extLst>
                  <p:ext uri="{D42A27DB-BD31-4B8C-83A1-F6EECF244321}">
                    <p14:modId xmlns:p14="http://schemas.microsoft.com/office/powerpoint/2010/main" val="1166594603"/>
                  </p:ext>
                </p:extLst>
              </p:nvPr>
            </p:nvGraphicFramePr>
            <p:xfrm>
              <a:off x="85155" y="95250"/>
              <a:ext cx="8556260" cy="5400000"/>
            </p:xfrm>
            <a:graphic>
              <a:graphicData uri="http://schemas.openxmlformats.org/drawingml/2006/chart">
                <c:chart xmlns:c="http://schemas.openxmlformats.org/drawingml/2006/chart" xmlns:r="http://schemas.openxmlformats.org/officeDocument/2006/relationships" r:id="rId3"/>
              </a:graphicData>
            </a:graphic>
          </p:graphicFrame>
          <p:sp>
            <p:nvSpPr>
              <p:cNvPr id="3" name="2 CuadroTexto"/>
              <p:cNvSpPr txBox="1"/>
              <p:nvPr/>
            </p:nvSpPr>
            <p:spPr>
              <a:xfrm>
                <a:off x="2884804" y="478521"/>
                <a:ext cx="1619671" cy="276999"/>
              </a:xfrm>
              <a:prstGeom prst="rect">
                <a:avLst/>
              </a:prstGeom>
              <a:solidFill>
                <a:schemeClr val="bg1"/>
              </a:solidFill>
            </p:spPr>
            <p:txBody>
              <a:bodyPr wrap="square" rtlCol="0">
                <a:spAutoFit/>
              </a:bodyPr>
              <a:lstStyle/>
              <a:p>
                <a:pPr algn="r"/>
                <a:r>
                  <a:rPr lang="es-ES_tradnl" sz="1200" b="1" dirty="0" smtClean="0"/>
                  <a:t>IIN SAN LORENZO</a:t>
                </a:r>
                <a:endParaRPr lang="es-AR" sz="1200" b="1" dirty="0"/>
              </a:p>
            </p:txBody>
          </p:sp>
        </p:grpSp>
        <p:sp>
          <p:nvSpPr>
            <p:cNvPr id="24" name="Text Box 4"/>
            <p:cNvSpPr txBox="1">
              <a:spLocks noChangeArrowheads="1"/>
            </p:cNvSpPr>
            <p:nvPr/>
          </p:nvSpPr>
          <p:spPr bwMode="auto">
            <a:xfrm>
              <a:off x="332525" y="5589240"/>
              <a:ext cx="8497888" cy="8094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5000"/>
                </a:lnSpc>
              </a:pPr>
              <a:r>
                <a:rPr lang="es-AR" sz="1400" b="1" dirty="0"/>
                <a:t>GRÁFICO </a:t>
              </a:r>
              <a:r>
                <a:rPr lang="es-AR" sz="1400" b="1" dirty="0" smtClean="0"/>
                <a:t>8a:  </a:t>
              </a:r>
              <a:r>
                <a:rPr lang="es-AR" sz="1400" b="1" dirty="0"/>
                <a:t>COMPARACIÓN DE MORTALIDAD EN </a:t>
              </a:r>
              <a:r>
                <a:rPr lang="es-AR" sz="1400" b="1" dirty="0" smtClean="0"/>
                <a:t>HEMODIÁLISIS CRÓNICA ENTRE  </a:t>
              </a:r>
              <a:endParaRPr lang="es-AR" sz="1400" b="1" dirty="0"/>
            </a:p>
            <a:p>
              <a:pPr algn="ctr">
                <a:lnSpc>
                  <a:spcPct val="95000"/>
                </a:lnSpc>
              </a:pPr>
              <a:r>
                <a:rPr lang="es-AR" sz="1400" b="1" dirty="0" smtClean="0"/>
                <a:t>INSTITUTO DE NEFROLOGÍA SAN LORENZO Y ARGENTINA  </a:t>
              </a:r>
              <a:r>
                <a:rPr lang="es-AR" sz="1400" b="1" dirty="0"/>
                <a:t>. </a:t>
              </a:r>
              <a:r>
                <a:rPr lang="es-AR" sz="1400" b="1" u="sng" dirty="0" smtClean="0"/>
                <a:t>TASAS  BRUTAS </a:t>
              </a:r>
              <a:endParaRPr lang="es-AR" sz="1400" b="1" u="sng" dirty="0"/>
            </a:p>
            <a:p>
              <a:pPr algn="ctr"/>
              <a:r>
                <a:rPr lang="es-AR" sz="1000" b="1" dirty="0"/>
                <a:t>Pacientes prevalentes anuales (prevalentes del año anterior más ingresos-reingresos). </a:t>
              </a:r>
              <a:r>
                <a:rPr lang="es-AR" sz="1000" b="1" dirty="0" smtClean="0"/>
                <a:t> </a:t>
              </a:r>
              <a:endParaRPr lang="es-AR" sz="1000" b="1" dirty="0"/>
            </a:p>
            <a:p>
              <a:pPr algn="ctr"/>
              <a:r>
                <a:rPr lang="es-AR" sz="1000" b="1" dirty="0" smtClean="0"/>
                <a:t>Tasas </a:t>
              </a:r>
              <a:r>
                <a:rPr lang="es-AR" sz="1000" b="1" dirty="0"/>
                <a:t>en Muertos por 100 paciente años al riesgo con Intervalo de confidencia del 95%. </a:t>
              </a:r>
            </a:p>
          </p:txBody>
        </p:sp>
      </p:grpSp>
    </p:spTree>
    <p:extLst>
      <p:ext uri="{BB962C8B-B14F-4D97-AF65-F5344CB8AC3E}">
        <p14:creationId xmlns:p14="http://schemas.microsoft.com/office/powerpoint/2010/main" val="90406011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4 Grupo"/>
          <p:cNvGrpSpPr/>
          <p:nvPr/>
        </p:nvGrpSpPr>
        <p:grpSpPr>
          <a:xfrm>
            <a:off x="162149" y="70117"/>
            <a:ext cx="8862109" cy="6410456"/>
            <a:chOff x="162149" y="70117"/>
            <a:chExt cx="8862109" cy="6410456"/>
          </a:xfrm>
        </p:grpSpPr>
        <p:grpSp>
          <p:nvGrpSpPr>
            <p:cNvPr id="4" name="3 Grupo"/>
            <p:cNvGrpSpPr/>
            <p:nvPr/>
          </p:nvGrpSpPr>
          <p:grpSpPr>
            <a:xfrm>
              <a:off x="162149" y="70117"/>
              <a:ext cx="8862109" cy="5437883"/>
              <a:chOff x="85155" y="95250"/>
              <a:chExt cx="8862109" cy="5437883"/>
            </a:xfrm>
          </p:grpSpPr>
          <p:graphicFrame>
            <p:nvGraphicFramePr>
              <p:cNvPr id="6" name="Object 3"/>
              <p:cNvGraphicFramePr>
                <a:graphicFrameLocks noChangeAspect="1"/>
              </p:cNvGraphicFramePr>
              <p:nvPr>
                <p:extLst>
                  <p:ext uri="{D42A27DB-BD31-4B8C-83A1-F6EECF244321}">
                    <p14:modId xmlns:p14="http://schemas.microsoft.com/office/powerpoint/2010/main" val="1010218676"/>
                  </p:ext>
                </p:extLst>
              </p:nvPr>
            </p:nvGraphicFramePr>
            <p:xfrm>
              <a:off x="391006" y="133133"/>
              <a:ext cx="8556258" cy="540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 name="Object 3"/>
              <p:cNvGraphicFramePr>
                <a:graphicFrameLocks noChangeAspect="1"/>
              </p:cNvGraphicFramePr>
              <p:nvPr>
                <p:extLst>
                  <p:ext uri="{D42A27DB-BD31-4B8C-83A1-F6EECF244321}">
                    <p14:modId xmlns:p14="http://schemas.microsoft.com/office/powerpoint/2010/main" val="2952781771"/>
                  </p:ext>
                </p:extLst>
              </p:nvPr>
            </p:nvGraphicFramePr>
            <p:xfrm>
              <a:off x="85155" y="95250"/>
              <a:ext cx="8556260" cy="5400000"/>
            </p:xfrm>
            <a:graphic>
              <a:graphicData uri="http://schemas.openxmlformats.org/drawingml/2006/chart">
                <c:chart xmlns:c="http://schemas.openxmlformats.org/drawingml/2006/chart" xmlns:r="http://schemas.openxmlformats.org/officeDocument/2006/relationships" r:id="rId3"/>
              </a:graphicData>
            </a:graphic>
          </p:graphicFrame>
          <p:sp>
            <p:nvSpPr>
              <p:cNvPr id="3" name="2 CuadroTexto"/>
              <p:cNvSpPr txBox="1"/>
              <p:nvPr/>
            </p:nvSpPr>
            <p:spPr>
              <a:xfrm>
                <a:off x="2884804" y="478521"/>
                <a:ext cx="1619671" cy="276999"/>
              </a:xfrm>
              <a:prstGeom prst="rect">
                <a:avLst/>
              </a:prstGeom>
              <a:solidFill>
                <a:schemeClr val="bg1"/>
              </a:solidFill>
            </p:spPr>
            <p:txBody>
              <a:bodyPr wrap="square" rtlCol="0">
                <a:spAutoFit/>
              </a:bodyPr>
              <a:lstStyle/>
              <a:p>
                <a:pPr algn="r"/>
                <a:r>
                  <a:rPr lang="es-ES_tradnl" sz="1200" b="1" dirty="0" smtClean="0"/>
                  <a:t>IIN SAN LORENZO</a:t>
                </a:r>
                <a:endParaRPr lang="es-AR" sz="1200" b="1" dirty="0"/>
              </a:p>
            </p:txBody>
          </p:sp>
        </p:grpSp>
        <p:sp>
          <p:nvSpPr>
            <p:cNvPr id="24" name="Text Box 4"/>
            <p:cNvSpPr txBox="1">
              <a:spLocks noChangeArrowheads="1"/>
            </p:cNvSpPr>
            <p:nvPr/>
          </p:nvSpPr>
          <p:spPr bwMode="auto">
            <a:xfrm>
              <a:off x="323851" y="5517232"/>
              <a:ext cx="8497888" cy="9633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5000"/>
                </a:lnSpc>
              </a:pPr>
              <a:r>
                <a:rPr lang="es-AR" sz="1400" b="1" dirty="0"/>
                <a:t>GRÁFICO </a:t>
              </a:r>
              <a:r>
                <a:rPr lang="es-AR" sz="1400" b="1" dirty="0" smtClean="0"/>
                <a:t>8b:  </a:t>
              </a:r>
              <a:r>
                <a:rPr lang="es-AR" sz="1400" b="1" dirty="0"/>
                <a:t>COMPARACIÓN DE MORTALIDAD EN </a:t>
              </a:r>
              <a:r>
                <a:rPr lang="es-AR" sz="1400" b="1" dirty="0" smtClean="0"/>
                <a:t>HEMODIÁLISIS CRÓNICA ENTRE  </a:t>
              </a:r>
              <a:endParaRPr lang="es-AR" sz="1400" b="1" dirty="0"/>
            </a:p>
            <a:p>
              <a:pPr algn="ctr">
                <a:lnSpc>
                  <a:spcPct val="95000"/>
                </a:lnSpc>
              </a:pPr>
              <a:r>
                <a:rPr lang="es-AR" sz="1400" b="1" dirty="0" smtClean="0"/>
                <a:t>INSTITUTO DE NEFROLOGÍA SAN LORENZO Y ARGENTINA  </a:t>
              </a:r>
              <a:r>
                <a:rPr lang="es-AR" sz="1400" b="1" dirty="0"/>
                <a:t>. </a:t>
              </a:r>
              <a:r>
                <a:rPr lang="es-AR" sz="1400" b="1" u="sng" dirty="0" smtClean="0"/>
                <a:t>TASAS  AJUSTADAS</a:t>
              </a:r>
              <a:endParaRPr lang="es-AR" sz="1400" b="1" u="sng" dirty="0"/>
            </a:p>
            <a:p>
              <a:pPr algn="ctr"/>
              <a:r>
                <a:rPr lang="es-AR" sz="1000" b="1" dirty="0"/>
                <a:t>Pacientes prevalentes anuales (prevalentes del año anterior más ingresos-reingresos</a:t>
              </a:r>
              <a:r>
                <a:rPr lang="es-AR" sz="1000" b="1" dirty="0" smtClean="0"/>
                <a:t>). Estandarización </a:t>
              </a:r>
              <a:r>
                <a:rPr lang="es-AR" sz="1000" b="1" dirty="0"/>
                <a:t>indirecta para Edad, Sexo y Nefropatía Diabética; Referente Mortalidad </a:t>
              </a:r>
              <a:r>
                <a:rPr lang="es-AR" sz="1000" b="1" dirty="0" smtClean="0"/>
                <a:t>en HDC de Argentina 2008, 2011, 2013 y 2016, respectivamente. </a:t>
              </a:r>
              <a:endParaRPr lang="es-AR" sz="1000" b="1" dirty="0"/>
            </a:p>
            <a:p>
              <a:pPr algn="ctr"/>
              <a:r>
                <a:rPr lang="es-AR" sz="1000" b="1" dirty="0"/>
                <a:t>Tasas en Muertos por 100 paciente años al riesgo con Intervalo de confidencia del 95%. </a:t>
              </a:r>
            </a:p>
          </p:txBody>
        </p:sp>
        <p:sp>
          <p:nvSpPr>
            <p:cNvPr id="7" name="Text Box 40"/>
            <p:cNvSpPr txBox="1">
              <a:spLocks noChangeArrowheads="1"/>
            </p:cNvSpPr>
            <p:nvPr/>
          </p:nvSpPr>
          <p:spPr bwMode="auto">
            <a:xfrm>
              <a:off x="5436096" y="2420888"/>
              <a:ext cx="5725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AR" sz="800" b="1" i="1" dirty="0"/>
                <a:t>P</a:t>
              </a:r>
              <a:r>
                <a:rPr lang="es-AR" sz="800" b="1" dirty="0"/>
                <a:t> </a:t>
              </a:r>
              <a:r>
                <a:rPr lang="es-AR" sz="800" b="1" dirty="0" smtClean="0"/>
                <a:t>&lt; 0.05</a:t>
              </a:r>
              <a:endParaRPr lang="es-ES" sz="800" b="1" dirty="0"/>
            </a:p>
          </p:txBody>
        </p:sp>
        <p:sp>
          <p:nvSpPr>
            <p:cNvPr id="8" name="Text Box 19"/>
            <p:cNvSpPr txBox="1">
              <a:spLocks noChangeArrowheads="1"/>
            </p:cNvSpPr>
            <p:nvPr/>
          </p:nvSpPr>
          <p:spPr bwMode="auto">
            <a:xfrm>
              <a:off x="3707904" y="2420888"/>
              <a:ext cx="32733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es-ES" sz="800" b="1" dirty="0" smtClean="0"/>
                <a:t>NS</a:t>
              </a:r>
              <a:endParaRPr lang="es-ES" sz="800" b="1" dirty="0"/>
            </a:p>
          </p:txBody>
        </p:sp>
        <p:sp>
          <p:nvSpPr>
            <p:cNvPr id="9" name="Text Box 19"/>
            <p:cNvSpPr txBox="1">
              <a:spLocks noChangeArrowheads="1"/>
            </p:cNvSpPr>
            <p:nvPr/>
          </p:nvSpPr>
          <p:spPr bwMode="auto">
            <a:xfrm>
              <a:off x="7524328" y="1236187"/>
              <a:ext cx="32733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es-ES" sz="800" b="1" dirty="0" smtClean="0"/>
                <a:t>NS</a:t>
              </a:r>
              <a:endParaRPr lang="es-ES" sz="800" b="1" dirty="0"/>
            </a:p>
          </p:txBody>
        </p:sp>
        <p:sp>
          <p:nvSpPr>
            <p:cNvPr id="10" name="Text Box 19"/>
            <p:cNvSpPr txBox="1">
              <a:spLocks noChangeArrowheads="1"/>
            </p:cNvSpPr>
            <p:nvPr/>
          </p:nvSpPr>
          <p:spPr bwMode="auto">
            <a:xfrm>
              <a:off x="1763688" y="1880538"/>
              <a:ext cx="32733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es-ES" sz="800" b="1" dirty="0" smtClean="0"/>
                <a:t>NS</a:t>
              </a:r>
              <a:endParaRPr lang="es-ES" sz="800" b="1" dirty="0"/>
            </a:p>
          </p:txBody>
        </p:sp>
      </p:grpSp>
    </p:spTree>
    <p:extLst>
      <p:ext uri="{BB962C8B-B14F-4D97-AF65-F5344CB8AC3E}">
        <p14:creationId xmlns:p14="http://schemas.microsoft.com/office/powerpoint/2010/main" val="4589482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8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1502548" y="610821"/>
            <a:ext cx="6804000" cy="56716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Flecha derecha"/>
          <p:cNvSpPr/>
          <p:nvPr/>
        </p:nvSpPr>
        <p:spPr bwMode="auto">
          <a:xfrm flipV="1">
            <a:off x="1198652" y="1372689"/>
            <a:ext cx="1224136" cy="144016"/>
          </a:xfrm>
          <a:prstGeom prst="rightArrow">
            <a:avLst/>
          </a:prstGeom>
          <a:solidFill>
            <a:srgbClr val="FF0000"/>
          </a:solidFill>
          <a:ln>
            <a:noFill/>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AR" sz="1800" b="1" i="0" u="none" strike="noStrike" cap="none" normalizeH="0" baseline="0" smtClean="0">
              <a:ln>
                <a:noFill/>
              </a:ln>
              <a:solidFill>
                <a:schemeClr val="tx1"/>
              </a:solidFill>
              <a:effectLst/>
              <a:latin typeface="Arial" pitchFamily="34" charset="0"/>
            </a:endParaRPr>
          </a:p>
        </p:txBody>
      </p:sp>
      <p:sp>
        <p:nvSpPr>
          <p:cNvPr id="5" name="4 Flecha derecha"/>
          <p:cNvSpPr/>
          <p:nvPr/>
        </p:nvSpPr>
        <p:spPr bwMode="auto">
          <a:xfrm flipV="1">
            <a:off x="1456676" y="5517232"/>
            <a:ext cx="1224136" cy="144016"/>
          </a:xfrm>
          <a:prstGeom prst="rightArrow">
            <a:avLst/>
          </a:prstGeom>
          <a:solidFill>
            <a:srgbClr val="FF0000"/>
          </a:solidFill>
          <a:ln>
            <a:noFill/>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AR" sz="1800" b="1" i="0" u="none" strike="noStrike" cap="none" normalizeH="0" baseline="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32828631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701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1323379" y="587633"/>
            <a:ext cx="6823668" cy="568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1 Flecha derecha"/>
          <p:cNvSpPr/>
          <p:nvPr/>
        </p:nvSpPr>
        <p:spPr bwMode="auto">
          <a:xfrm flipV="1">
            <a:off x="1279145" y="1340768"/>
            <a:ext cx="1224136" cy="144016"/>
          </a:xfrm>
          <a:prstGeom prst="rightArrow">
            <a:avLst/>
          </a:prstGeom>
          <a:solidFill>
            <a:srgbClr val="FF0000"/>
          </a:solidFill>
          <a:ln>
            <a:noFill/>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AR" sz="1800" b="1" i="0" u="none" strike="noStrike" cap="none" normalizeH="0" baseline="0" smtClean="0">
              <a:ln>
                <a:noFill/>
              </a:ln>
              <a:solidFill>
                <a:schemeClr val="tx1"/>
              </a:solidFill>
              <a:effectLst/>
              <a:latin typeface="Arial" pitchFamily="34" charset="0"/>
            </a:endParaRPr>
          </a:p>
        </p:txBody>
      </p:sp>
      <p:sp>
        <p:nvSpPr>
          <p:cNvPr id="4" name="3 Flecha derecha"/>
          <p:cNvSpPr/>
          <p:nvPr/>
        </p:nvSpPr>
        <p:spPr bwMode="auto">
          <a:xfrm flipV="1">
            <a:off x="1043608" y="1588713"/>
            <a:ext cx="1224136" cy="144016"/>
          </a:xfrm>
          <a:prstGeom prst="rightArrow">
            <a:avLst/>
          </a:prstGeom>
          <a:solidFill>
            <a:srgbClr val="FF0000"/>
          </a:solidFill>
          <a:ln>
            <a:noFill/>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AR" sz="1800" b="1" i="0" u="none" strike="noStrike" cap="none" normalizeH="0" baseline="0" smtClean="0">
              <a:ln>
                <a:noFill/>
              </a:ln>
              <a:solidFill>
                <a:schemeClr val="tx1"/>
              </a:solidFill>
              <a:effectLst/>
              <a:latin typeface="Arial" pitchFamily="34" charset="0"/>
            </a:endParaRPr>
          </a:p>
        </p:txBody>
      </p:sp>
      <p:sp>
        <p:nvSpPr>
          <p:cNvPr id="5" name="4 Flecha derecha"/>
          <p:cNvSpPr/>
          <p:nvPr/>
        </p:nvSpPr>
        <p:spPr bwMode="auto">
          <a:xfrm flipV="1">
            <a:off x="1279145" y="5805264"/>
            <a:ext cx="1224136" cy="144016"/>
          </a:xfrm>
          <a:prstGeom prst="rightArrow">
            <a:avLst/>
          </a:prstGeom>
          <a:solidFill>
            <a:srgbClr val="FF0000"/>
          </a:solidFill>
          <a:ln>
            <a:noFill/>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AR" sz="1800" b="1" i="0" u="none" strike="noStrike" cap="none" normalizeH="0" baseline="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31062729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4675" y="83377"/>
            <a:ext cx="8928992" cy="6370975"/>
          </a:xfrm>
          <a:prstGeom prst="rect">
            <a:avLst/>
          </a:prstGeom>
          <a:noFill/>
        </p:spPr>
        <p:txBody>
          <a:bodyPr wrap="square" rtlCol="0">
            <a:spAutoFit/>
          </a:bodyPr>
          <a:lstStyle/>
          <a:p>
            <a:pPr marL="285750" indent="-285750" algn="just">
              <a:buFont typeface="Arial" pitchFamily="34" charset="0"/>
              <a:buChar char="•"/>
            </a:pPr>
            <a:r>
              <a:rPr lang="es-ES_tradnl" sz="2400" dirty="0" smtClean="0"/>
              <a:t>PREVALENCIA PUNTUAL: Cantidad de pacientes en tratamiento en una determinada fecha del año. Por convención, los Registros mundiales eligen el 31/12.</a:t>
            </a:r>
          </a:p>
          <a:p>
            <a:pPr marL="285750" indent="-285750" algn="just">
              <a:buFont typeface="Arial" pitchFamily="34" charset="0"/>
              <a:buChar char="•"/>
            </a:pPr>
            <a:endParaRPr lang="es-ES_tradnl" sz="2400" dirty="0" smtClean="0"/>
          </a:p>
          <a:p>
            <a:pPr marL="285750" indent="-285750" algn="just">
              <a:buFont typeface="Arial" pitchFamily="34" charset="0"/>
              <a:buChar char="•"/>
            </a:pPr>
            <a:r>
              <a:rPr lang="es-ES_tradnl" sz="2400" dirty="0" smtClean="0"/>
              <a:t>PREVALENCIA ANUAL: Cantidad de pacientes tratados en todo o parte de un año dado. </a:t>
            </a:r>
          </a:p>
          <a:p>
            <a:pPr marL="285750" indent="-285750" algn="just">
              <a:buFont typeface="Arial" pitchFamily="34" charset="0"/>
              <a:buChar char="•"/>
            </a:pPr>
            <a:endParaRPr lang="es-ES_tradnl" sz="2400" dirty="0" smtClean="0"/>
          </a:p>
          <a:p>
            <a:pPr marL="285750" indent="-285750" algn="just">
              <a:buFont typeface="Arial" pitchFamily="34" charset="0"/>
              <a:buChar char="•"/>
            </a:pPr>
            <a:r>
              <a:rPr lang="es-ES_tradnl" sz="2400" dirty="0"/>
              <a:t>PREVALENCIA </a:t>
            </a:r>
            <a:r>
              <a:rPr lang="es-ES_tradnl" sz="2400" dirty="0" smtClean="0"/>
              <a:t>MEDIA ANUAL</a:t>
            </a:r>
            <a:r>
              <a:rPr lang="es-ES_tradnl" sz="2400" dirty="0"/>
              <a:t>: </a:t>
            </a:r>
            <a:r>
              <a:rPr lang="es-ES_tradnl" sz="2400" dirty="0" smtClean="0"/>
              <a:t>Promedio </a:t>
            </a:r>
            <a:r>
              <a:rPr lang="es-ES_tradnl" sz="2400" dirty="0"/>
              <a:t>de </a:t>
            </a:r>
            <a:r>
              <a:rPr lang="es-ES_tradnl" sz="2400" dirty="0" smtClean="0"/>
              <a:t>pacientes tratados en un año (Número inicial + Número Final)/2 </a:t>
            </a:r>
            <a:endParaRPr lang="es-ES_tradnl" sz="2400" dirty="0"/>
          </a:p>
          <a:p>
            <a:pPr marL="285750" indent="-285750" algn="just">
              <a:buFont typeface="Arial" pitchFamily="34" charset="0"/>
              <a:buChar char="•"/>
            </a:pPr>
            <a:endParaRPr lang="es-ES_tradnl" sz="2400" dirty="0" smtClean="0"/>
          </a:p>
          <a:p>
            <a:pPr marL="285750" indent="-285750" algn="just">
              <a:buFont typeface="Arial" pitchFamily="34" charset="0"/>
              <a:buChar char="•"/>
            </a:pPr>
            <a:r>
              <a:rPr lang="es-ES_tradnl" sz="2400" dirty="0" smtClean="0"/>
              <a:t>PREVALENCIA EN PACIENTE-AÑOS DE EXPOSICIÓN AL RIESGO: E</a:t>
            </a:r>
            <a:r>
              <a:rPr lang="es-AR" sz="2400" dirty="0" smtClean="0"/>
              <a:t>s </a:t>
            </a:r>
            <a:r>
              <a:rPr lang="es-AR" sz="2400" dirty="0"/>
              <a:t>la sumatoria del tiempo en años de tratamiento </a:t>
            </a:r>
            <a:r>
              <a:rPr lang="es-AR" sz="2400" dirty="0" smtClean="0"/>
              <a:t>de </a:t>
            </a:r>
            <a:r>
              <a:rPr lang="es-AR" sz="2400" dirty="0"/>
              <a:t>cada uno de los pacientes que se trataron en todo, o parte de un año dado. Es una medida más exacta que la prevalencia puntual o la prevalencia media anual porque determina exactamente el tiempo que estuvo un paciente en tratamiento en </a:t>
            </a:r>
            <a:r>
              <a:rPr lang="es-AR" sz="2400" dirty="0" smtClean="0"/>
              <a:t>un año </a:t>
            </a:r>
            <a:r>
              <a:rPr lang="es-AR" sz="2400" dirty="0"/>
              <a:t>en particular. </a:t>
            </a:r>
          </a:p>
        </p:txBody>
      </p:sp>
    </p:spTree>
    <p:extLst>
      <p:ext uri="{BB962C8B-B14F-4D97-AF65-F5344CB8AC3E}">
        <p14:creationId xmlns:p14="http://schemas.microsoft.com/office/powerpoint/2010/main" val="6644989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4706" name="Text Box 2"/>
          <p:cNvSpPr txBox="1">
            <a:spLocks noChangeArrowheads="1"/>
          </p:cNvSpPr>
          <p:nvPr/>
        </p:nvSpPr>
        <p:spPr bwMode="auto">
          <a:xfrm>
            <a:off x="1210290" y="115794"/>
            <a:ext cx="700405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AR" b="1" dirty="0"/>
              <a:t>Ejemplo: </a:t>
            </a:r>
          </a:p>
          <a:p>
            <a:r>
              <a:rPr lang="es-AR" b="1" dirty="0"/>
              <a:t>En un Centro en un año calendario se atendieron 10 pacientes, </a:t>
            </a:r>
            <a:r>
              <a:rPr lang="es-AR" b="1" dirty="0" smtClean="0"/>
              <a:t>6 de ellos estaban en tratamiento el 1 de Enero, </a:t>
            </a:r>
          </a:p>
          <a:p>
            <a:r>
              <a:rPr lang="es-AR" b="1" dirty="0" smtClean="0"/>
              <a:t>7 </a:t>
            </a:r>
            <a:r>
              <a:rPr lang="es-AR" b="1" dirty="0"/>
              <a:t>de ellos llegaron vivos en Diálisis al 31 de Diciembre a las 24.00 horas……por lo tanto </a:t>
            </a:r>
          </a:p>
          <a:p>
            <a:r>
              <a:rPr lang="es-AR" b="1" dirty="0"/>
              <a:t>Cuál es la Prevalencia anual ?…………………....</a:t>
            </a:r>
          </a:p>
          <a:p>
            <a:r>
              <a:rPr lang="es-AR" b="1" dirty="0"/>
              <a:t>Cuál es la Prevalencia puntual al 31/12 </a:t>
            </a:r>
            <a:r>
              <a:rPr lang="es-AR" b="1" dirty="0" smtClean="0"/>
              <a:t>?……….</a:t>
            </a:r>
          </a:p>
          <a:p>
            <a:r>
              <a:rPr lang="es-ES_tradnl" dirty="0" smtClean="0"/>
              <a:t>Cuál es la Prevalencia Media anual ?................... </a:t>
            </a:r>
            <a:endParaRPr lang="es-AR" b="1" dirty="0"/>
          </a:p>
        </p:txBody>
      </p:sp>
      <p:sp>
        <p:nvSpPr>
          <p:cNvPr id="584707" name="Text Box 3"/>
          <p:cNvSpPr txBox="1">
            <a:spLocks noChangeArrowheads="1"/>
          </p:cNvSpPr>
          <p:nvPr/>
        </p:nvSpPr>
        <p:spPr bwMode="auto">
          <a:xfrm>
            <a:off x="1341438" y="2332137"/>
            <a:ext cx="6051550" cy="3113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charset="0"/>
              </a:defRPr>
            </a:lvl1pPr>
            <a:lvl2pPr marL="800100" indent="-342900">
              <a:defRPr>
                <a:solidFill>
                  <a:schemeClr val="tx1"/>
                </a:solidFill>
                <a:latin typeface="Arial" charset="0"/>
              </a:defRPr>
            </a:lvl2pPr>
            <a:lvl3pPr marL="1257300" indent="-3429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r>
              <a:rPr lang="es-AR" b="1" dirty="0"/>
              <a:t>Cuánto tiempo estuvieron en Diálisis estos pacientes:</a:t>
            </a:r>
          </a:p>
          <a:p>
            <a:pPr>
              <a:buFontTx/>
              <a:buAutoNum type="arabicPeriod"/>
            </a:pPr>
            <a:r>
              <a:rPr lang="es-AR" b="1" dirty="0"/>
              <a:t>230 días.  230/365=  0.63 año</a:t>
            </a:r>
          </a:p>
          <a:p>
            <a:pPr>
              <a:buFontTx/>
              <a:buAutoNum type="arabicPeriod"/>
            </a:pPr>
            <a:r>
              <a:rPr lang="es-AR" b="1" dirty="0"/>
              <a:t>365 días.  365/365=  1.00 año</a:t>
            </a:r>
          </a:p>
          <a:p>
            <a:pPr>
              <a:buFontTx/>
              <a:buAutoNum type="arabicPeriod"/>
            </a:pPr>
            <a:r>
              <a:rPr lang="es-AR" b="1" dirty="0"/>
              <a:t>365 días.  365/365=  1.00 año</a:t>
            </a:r>
          </a:p>
          <a:p>
            <a:pPr>
              <a:buFontTx/>
              <a:buAutoNum type="arabicPeriod"/>
            </a:pPr>
            <a:r>
              <a:rPr lang="es-AR" b="1" dirty="0"/>
              <a:t>365 días.  365/365=  1.00 año</a:t>
            </a:r>
          </a:p>
          <a:p>
            <a:pPr>
              <a:buFontTx/>
              <a:buAutoNum type="arabicPeriod"/>
            </a:pPr>
            <a:r>
              <a:rPr lang="es-AR" b="1" dirty="0"/>
              <a:t>365 días.  365/365=  1.00 año</a:t>
            </a:r>
          </a:p>
          <a:p>
            <a:pPr>
              <a:buFontTx/>
              <a:buAutoNum type="arabicPeriod"/>
            </a:pPr>
            <a:r>
              <a:rPr lang="es-AR" b="1" dirty="0"/>
              <a:t>123 días.  123/365=  0.34 año</a:t>
            </a:r>
          </a:p>
          <a:p>
            <a:pPr>
              <a:buFontTx/>
              <a:buAutoNum type="arabicPeriod"/>
            </a:pPr>
            <a:r>
              <a:rPr lang="es-AR" b="1" dirty="0"/>
              <a:t>304 días.  304/365=  0.83 año</a:t>
            </a:r>
          </a:p>
          <a:p>
            <a:pPr>
              <a:buFontTx/>
              <a:buAutoNum type="arabicPeriod"/>
            </a:pPr>
            <a:r>
              <a:rPr lang="es-AR" b="1" dirty="0"/>
              <a:t>  25 días.    25/365=  0.07 año</a:t>
            </a:r>
          </a:p>
          <a:p>
            <a:pPr>
              <a:buFontTx/>
              <a:buAutoNum type="arabicPeriod"/>
            </a:pPr>
            <a:r>
              <a:rPr lang="es-AR" b="1" dirty="0"/>
              <a:t>108 días.  108/365=  0.30 año</a:t>
            </a:r>
          </a:p>
          <a:p>
            <a:pPr>
              <a:buFontTx/>
              <a:buAutoNum type="arabicPeriod"/>
            </a:pPr>
            <a:r>
              <a:rPr lang="es-AR" b="1" dirty="0"/>
              <a:t>  43 días.    43/365=  0.12 año</a:t>
            </a:r>
          </a:p>
        </p:txBody>
      </p:sp>
      <p:sp>
        <p:nvSpPr>
          <p:cNvPr id="584708" name="Text Box 4"/>
          <p:cNvSpPr txBox="1">
            <a:spLocks noChangeArrowheads="1"/>
          </p:cNvSpPr>
          <p:nvPr/>
        </p:nvSpPr>
        <p:spPr bwMode="auto">
          <a:xfrm>
            <a:off x="395536" y="5373688"/>
            <a:ext cx="8640960"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s-AR" b="1" dirty="0"/>
              <a:t>Luego sumamos todos los tiempos parciales : </a:t>
            </a:r>
          </a:p>
          <a:p>
            <a:r>
              <a:rPr lang="es-AR" b="1" dirty="0"/>
              <a:t>0.63+1.00+1.00+1.00+1.00+0.34+0.83+0.07+0.30+0.12</a:t>
            </a:r>
          </a:p>
          <a:p>
            <a:r>
              <a:rPr lang="es-AR" b="1" dirty="0"/>
              <a:t>El resultado es ……. </a:t>
            </a:r>
            <a:r>
              <a:rPr lang="es-AR" sz="2400" b="1" dirty="0"/>
              <a:t>6.29 paciente años de exposición al riesgo</a:t>
            </a:r>
            <a:r>
              <a:rPr lang="es-AR" b="1" dirty="0"/>
              <a:t> o al tratamiento efectuado. </a:t>
            </a:r>
          </a:p>
        </p:txBody>
      </p:sp>
      <p:sp>
        <p:nvSpPr>
          <p:cNvPr id="584709" name="Text Box 5"/>
          <p:cNvSpPr txBox="1">
            <a:spLocks noChangeArrowheads="1"/>
          </p:cNvSpPr>
          <p:nvPr/>
        </p:nvSpPr>
        <p:spPr bwMode="auto">
          <a:xfrm>
            <a:off x="6372225" y="1412875"/>
            <a:ext cx="523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AR" sz="2400" b="1" dirty="0"/>
              <a:t>10</a:t>
            </a:r>
          </a:p>
        </p:txBody>
      </p:sp>
      <p:sp>
        <p:nvSpPr>
          <p:cNvPr id="584710" name="Text Box 6"/>
          <p:cNvSpPr txBox="1">
            <a:spLocks noChangeArrowheads="1"/>
          </p:cNvSpPr>
          <p:nvPr/>
        </p:nvSpPr>
        <p:spPr bwMode="auto">
          <a:xfrm>
            <a:off x="6516688" y="1676400"/>
            <a:ext cx="354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AR" sz="2400" b="1" dirty="0"/>
              <a:t>7</a:t>
            </a:r>
          </a:p>
        </p:txBody>
      </p:sp>
      <p:sp>
        <p:nvSpPr>
          <p:cNvPr id="2" name="1 CuadroTexto"/>
          <p:cNvSpPr txBox="1"/>
          <p:nvPr/>
        </p:nvSpPr>
        <p:spPr>
          <a:xfrm>
            <a:off x="6524115" y="1959223"/>
            <a:ext cx="784189" cy="461665"/>
          </a:xfrm>
          <a:prstGeom prst="rect">
            <a:avLst/>
          </a:prstGeom>
          <a:noFill/>
        </p:spPr>
        <p:txBody>
          <a:bodyPr wrap="none" rtlCol="0">
            <a:spAutoFit/>
          </a:bodyPr>
          <a:lstStyle/>
          <a:p>
            <a:r>
              <a:rPr lang="es-ES_tradnl" sz="2400" dirty="0" smtClean="0"/>
              <a:t>6.50</a:t>
            </a:r>
            <a:endParaRPr lang="es-AR" sz="2400" dirty="0"/>
          </a:p>
        </p:txBody>
      </p:sp>
    </p:spTree>
    <p:extLst>
      <p:ext uri="{BB962C8B-B14F-4D97-AF65-F5344CB8AC3E}">
        <p14:creationId xmlns:p14="http://schemas.microsoft.com/office/powerpoint/2010/main" val="19497442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8470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8470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8471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7" presetClass="entr" presetSubtype="8" fill="hold" grpId="0" nodeType="clickEffect">
                                  <p:stCondLst>
                                    <p:cond delay="0"/>
                                  </p:stCondLst>
                                  <p:childTnLst>
                                    <p:set>
                                      <p:cBhvr>
                                        <p:cTn id="22" dur="1" fill="hold">
                                          <p:stCondLst>
                                            <p:cond delay="0"/>
                                          </p:stCondLst>
                                        </p:cTn>
                                        <p:tgtEl>
                                          <p:spTgt spid="584707"/>
                                        </p:tgtEl>
                                        <p:attrNameLst>
                                          <p:attrName>style.visibility</p:attrName>
                                        </p:attrNameLst>
                                      </p:cBhvr>
                                      <p:to>
                                        <p:strVal val="visible"/>
                                      </p:to>
                                    </p:set>
                                    <p:anim calcmode="lin" valueType="num">
                                      <p:cBhvr additive="base">
                                        <p:cTn id="23" dur="1000" fill="hold"/>
                                        <p:tgtEl>
                                          <p:spTgt spid="584707"/>
                                        </p:tgtEl>
                                        <p:attrNameLst>
                                          <p:attrName>ppt_x</p:attrName>
                                        </p:attrNameLst>
                                      </p:cBhvr>
                                      <p:tavLst>
                                        <p:tav tm="0">
                                          <p:val>
                                            <p:strVal val="0-#ppt_w/2"/>
                                          </p:val>
                                        </p:tav>
                                        <p:tav tm="100000">
                                          <p:val>
                                            <p:strVal val="#ppt_x"/>
                                          </p:val>
                                        </p:tav>
                                      </p:tavLst>
                                    </p:anim>
                                    <p:anim calcmode="lin" valueType="num">
                                      <p:cBhvr additive="base">
                                        <p:cTn id="24" dur="1000" fill="hold"/>
                                        <p:tgtEl>
                                          <p:spTgt spid="584707"/>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847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4706" grpId="0"/>
      <p:bldP spid="584707" grpId="0"/>
      <p:bldP spid="584708" grpId="0"/>
      <p:bldP spid="584709" grpId="0"/>
      <p:bldP spid="584710" grpId="0"/>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2816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904637"/>
            <a:ext cx="6731330" cy="56927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2 Rectángulo"/>
          <p:cNvSpPr/>
          <p:nvPr/>
        </p:nvSpPr>
        <p:spPr>
          <a:xfrm>
            <a:off x="2411760" y="356486"/>
            <a:ext cx="4910319" cy="369332"/>
          </a:xfrm>
          <a:prstGeom prst="rect">
            <a:avLst/>
          </a:prstGeom>
        </p:spPr>
        <p:txBody>
          <a:bodyPr wrap="none">
            <a:spAutoFit/>
          </a:bodyPr>
          <a:lstStyle/>
          <a:p>
            <a:r>
              <a:rPr lang="es-AR" dirty="0"/>
              <a:t>=</a:t>
            </a:r>
            <a:r>
              <a:rPr lang="es-AR" dirty="0" smtClean="0"/>
              <a:t>FRAC.AÑO(Fecha Ingreso; Fecha Egreso)</a:t>
            </a:r>
            <a:endParaRPr lang="es-AR" dirty="0"/>
          </a:p>
        </p:txBody>
      </p:sp>
      <p:cxnSp>
        <p:nvCxnSpPr>
          <p:cNvPr id="10" name="9 Conector recto de flecha"/>
          <p:cNvCxnSpPr/>
          <p:nvPr/>
        </p:nvCxnSpPr>
        <p:spPr bwMode="auto">
          <a:xfrm>
            <a:off x="7236296" y="541152"/>
            <a:ext cx="504056" cy="655600"/>
          </a:xfrm>
          <a:prstGeom prst="straightConnector1">
            <a:avLst/>
          </a:prstGeom>
          <a:solidFill>
            <a:schemeClr val="accent1"/>
          </a:solidFill>
          <a:ln w="9525"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763043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4" name="Rectangle 2"/>
          <p:cNvSpPr>
            <a:spLocks noChangeArrowheads="1"/>
          </p:cNvSpPr>
          <p:nvPr/>
        </p:nvSpPr>
        <p:spPr bwMode="auto">
          <a:xfrm>
            <a:off x="755576" y="1662463"/>
            <a:ext cx="7633468"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r>
              <a:rPr lang="es-AR" sz="2800" dirty="0"/>
              <a:t>Esta medida nos permite saber </a:t>
            </a:r>
            <a:r>
              <a:rPr lang="es-AR" sz="2800" dirty="0" smtClean="0"/>
              <a:t>con bastante certeza, entre otras funciones como veremos después,  la </a:t>
            </a:r>
            <a:r>
              <a:rPr lang="es-AR" sz="2800" dirty="0"/>
              <a:t>cantidad </a:t>
            </a:r>
            <a:r>
              <a:rPr lang="es-AR" sz="2800" dirty="0" smtClean="0"/>
              <a:t>aproximada de </a:t>
            </a:r>
            <a:r>
              <a:rPr lang="es-AR" sz="2800" dirty="0"/>
              <a:t>sesiones de HDC realizadas en un período dado: Si en 1 mes se realizan 13 sesiones de HDC, resulta que en 1 año se hacen 156 sesiones (13*12). </a:t>
            </a:r>
          </a:p>
          <a:p>
            <a:pPr algn="just"/>
            <a:endParaRPr lang="es-AR" sz="2800" dirty="0"/>
          </a:p>
        </p:txBody>
      </p:sp>
      <p:sp>
        <p:nvSpPr>
          <p:cNvPr id="586755" name="Rectangle 3"/>
          <p:cNvSpPr>
            <a:spLocks noChangeArrowheads="1"/>
          </p:cNvSpPr>
          <p:nvPr/>
        </p:nvSpPr>
        <p:spPr bwMode="auto">
          <a:xfrm>
            <a:off x="971600" y="981075"/>
            <a:ext cx="7038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50000"/>
              </a:spcBef>
            </a:pPr>
            <a:r>
              <a:rPr lang="es-AR" sz="2400" b="1" dirty="0"/>
              <a:t>PACIENTE-AÑOS DE EXPOSICIÓN AL RIESGO</a:t>
            </a:r>
            <a:r>
              <a:rPr lang="es-AR" sz="2400" dirty="0"/>
              <a:t> </a:t>
            </a:r>
          </a:p>
        </p:txBody>
      </p:sp>
    </p:spTree>
    <p:extLst>
      <p:ext uri="{BB962C8B-B14F-4D97-AF65-F5344CB8AC3E}">
        <p14:creationId xmlns:p14="http://schemas.microsoft.com/office/powerpoint/2010/main" val="2876245547"/>
      </p:ext>
    </p:extLst>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AR" sz="1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AR" sz="1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3.xml><?xml version="1.0" encoding="utf-8"?>
<a:themeOverride xmlns:a="http://schemas.openxmlformats.org/drawingml/2006/main">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4.xml><?xml version="1.0" encoding="utf-8"?>
<a:themeOverride xmlns:a="http://schemas.openxmlformats.org/drawingml/2006/main">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80379</TotalTime>
  <Words>2328</Words>
  <Application>Microsoft Office PowerPoint</Application>
  <PresentationFormat>Presentación en pantalla (4:3)</PresentationFormat>
  <Paragraphs>332</Paragraphs>
  <Slides>37</Slides>
  <Notes>0</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37</vt:i4>
      </vt:variant>
    </vt:vector>
  </HeadingPairs>
  <TitlesOfParts>
    <vt:vector size="39" baseType="lpstr">
      <vt:lpstr>Diseño predeterminado</vt:lpstr>
      <vt:lpstr>Gráfico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Windows XP Colossus Edition 2</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Usuario</dc:creator>
  <cp:lastModifiedBy>Usuario de Windows</cp:lastModifiedBy>
  <cp:revision>3933</cp:revision>
  <dcterms:created xsi:type="dcterms:W3CDTF">2009-06-04T22:27:36Z</dcterms:created>
  <dcterms:modified xsi:type="dcterms:W3CDTF">2018-08-18T20:09:19Z</dcterms:modified>
</cp:coreProperties>
</file>